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2" r:id="rId6"/>
    <p:sldId id="284" r:id="rId7"/>
    <p:sldId id="283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9" r:id="rId21"/>
  </p:sldIdLst>
  <p:sldSz cx="18288000" cy="10287000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ato Black" panose="020F0502020204030203" pitchFamily="34" charset="0"/>
      <p:bold r:id="rId28"/>
      <p:boldItalic r:id="rId29"/>
    </p:embeddedFont>
    <p:embeddedFont>
      <p:font typeface="Lato Bold" panose="020F0502020204030203" pitchFamily="34" charset="0"/>
      <p:bold r:id="rId30"/>
    </p:embeddedFont>
    <p:embeddedFont>
      <p:font typeface="Lato Light" panose="020F0502020204030203" pitchFamily="34" charset="0"/>
      <p:regular r:id="rId31"/>
      <p:italic r:id="rId32"/>
    </p:embeddedFont>
    <p:embeddedFont>
      <p:font typeface="Lato regular" panose="020F0502020204030203" pitchFamily="3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7FB"/>
    <a:srgbClr val="00145A"/>
    <a:srgbClr val="666666"/>
    <a:srgbClr val="FF33CC"/>
    <a:srgbClr val="EEB500"/>
    <a:srgbClr val="9900CC"/>
    <a:srgbClr val="FFFFFF"/>
    <a:srgbClr val="C6D9DA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D0513-FD0C-48AF-BAC5-8F9419216F8D}" v="211" dt="2024-10-29T13:23:35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A25831F-3B6C-6CE5-2F94-C39E11B88D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CC1C0A-42F6-2E45-D18B-4539AB46FC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6362F-F0AF-49BD-8160-0B739060342F}" type="datetimeFigureOut">
              <a:rPr lang="pt-BR" smtClean="0"/>
              <a:t>18/12/2024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E87455-E51B-3154-E8B6-D15F3058BF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BA5CBD1-9B63-37EF-012A-2B5102066E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87830-9CB9-427B-BADF-ED71E5B74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87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D1006-E765-4CC4-AB5D-DEC1303EF513}" type="datetimeFigureOut">
              <a:rPr lang="pt-BR" smtClean="0"/>
              <a:t>18/12/2024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C0B12-EE27-4016-9748-EC3866B887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94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C0B12-EE27-4016-9748-EC3866B8873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06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C0B12-EE27-4016-9748-EC3866B8873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00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lendário&#10;&#10;Descrição gerada automaticamente">
            <a:extLst>
              <a:ext uri="{FF2B5EF4-FFF2-40B4-BE49-F238E27FC236}">
                <a16:creationId xmlns:a16="http://schemas.microsoft.com/office/drawing/2014/main" id="{23DDD6B5-6111-C8C5-293A-6702B6944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400301"/>
            <a:ext cx="11514941" cy="6573338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9427C6AD-53DF-CA3E-FF55-802FB3DA36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91" y="2285590"/>
            <a:ext cx="1029109" cy="102910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7720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Julho</a:t>
            </a:r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107981B0-BD21-C7B5-FB66-8F3C3285915C}"/>
              </a:ext>
            </a:extLst>
          </p:cNvPr>
          <p:cNvSpPr/>
          <p:nvPr userDrawn="1"/>
        </p:nvSpPr>
        <p:spPr>
          <a:xfrm>
            <a:off x="13182600" y="3467101"/>
            <a:ext cx="4341864" cy="6819900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D6CD23-5B07-E20C-197D-E8803CD01A0F}"/>
              </a:ext>
            </a:extLst>
          </p:cNvPr>
          <p:cNvSpPr txBox="1"/>
          <p:nvPr userDrawn="1"/>
        </p:nvSpPr>
        <p:spPr>
          <a:xfrm>
            <a:off x="14173200" y="2331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8BBCE2-08F1-CAF7-7D1D-371FF54D2AC4}"/>
              </a:ext>
            </a:extLst>
          </p:cNvPr>
          <p:cNvSpPr txBox="1"/>
          <p:nvPr userDrawn="1"/>
        </p:nvSpPr>
        <p:spPr>
          <a:xfrm>
            <a:off x="9067800" y="81325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4662B8-8D43-B2F6-CF9A-69A6C7E54F1B}"/>
              </a:ext>
            </a:extLst>
          </p:cNvPr>
          <p:cNvSpPr txBox="1"/>
          <p:nvPr userDrawn="1"/>
        </p:nvSpPr>
        <p:spPr>
          <a:xfrm>
            <a:off x="9067800" y="134219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205065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Logotipo, Ícone&#10;&#10;Descrição gerada automaticamente">
            <a:extLst>
              <a:ext uri="{FF2B5EF4-FFF2-40B4-BE49-F238E27FC236}">
                <a16:creationId xmlns:a16="http://schemas.microsoft.com/office/drawing/2014/main" id="{F4FC96FA-D786-6F85-5EF3-423DEF6CC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782" y="2331302"/>
            <a:ext cx="990542" cy="994067"/>
          </a:xfrm>
          <a:prstGeom prst="rect">
            <a:avLst/>
          </a:prstGeom>
        </p:spPr>
      </p:pic>
      <p:pic>
        <p:nvPicPr>
          <p:cNvPr id="4" name="Imagem 3" descr="Calendário&#10;&#10;Descrição gerada automaticamente">
            <a:extLst>
              <a:ext uri="{FF2B5EF4-FFF2-40B4-BE49-F238E27FC236}">
                <a16:creationId xmlns:a16="http://schemas.microsoft.com/office/drawing/2014/main" id="{E8C545E0-0976-0941-FC3A-4A1424D650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987000"/>
            <a:ext cx="11514941" cy="7756539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5715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Agosto</a:t>
            </a:r>
          </a:p>
        </p:txBody>
      </p:sp>
      <p:sp>
        <p:nvSpPr>
          <p:cNvPr id="7" name="Retângulo: Cantos Superiores Arredondados 6">
            <a:extLst>
              <a:ext uri="{FF2B5EF4-FFF2-40B4-BE49-F238E27FC236}">
                <a16:creationId xmlns:a16="http://schemas.microsoft.com/office/drawing/2014/main" id="{C72ECDC6-B96E-A36E-19A2-03C788E7B61E}"/>
              </a:ext>
            </a:extLst>
          </p:cNvPr>
          <p:cNvSpPr/>
          <p:nvPr userDrawn="1"/>
        </p:nvSpPr>
        <p:spPr>
          <a:xfrm>
            <a:off x="13182600" y="3467101"/>
            <a:ext cx="4341864" cy="6819900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7D2FCF-B6B0-8DAA-8FE7-94ED9CF7AC30}"/>
              </a:ext>
            </a:extLst>
          </p:cNvPr>
          <p:cNvSpPr txBox="1"/>
          <p:nvPr userDrawn="1"/>
        </p:nvSpPr>
        <p:spPr>
          <a:xfrm>
            <a:off x="14173200" y="2331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50E8ACB-FC57-F282-0355-C8247F58E46A}"/>
              </a:ext>
            </a:extLst>
          </p:cNvPr>
          <p:cNvSpPr txBox="1"/>
          <p:nvPr userDrawn="1"/>
        </p:nvSpPr>
        <p:spPr>
          <a:xfrm>
            <a:off x="9067800" y="5715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14A0332-0AEC-A627-0EB2-4487C458DFC5}"/>
              </a:ext>
            </a:extLst>
          </p:cNvPr>
          <p:cNvSpPr txBox="1"/>
          <p:nvPr userDrawn="1"/>
        </p:nvSpPr>
        <p:spPr>
          <a:xfrm>
            <a:off x="9067800" y="1100435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3406655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7720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Setembro</a:t>
            </a:r>
          </a:p>
        </p:txBody>
      </p:sp>
      <p:pic>
        <p:nvPicPr>
          <p:cNvPr id="2" name="Imagem 1" descr="Calendário&#10;&#10;Descrição gerada automaticamente">
            <a:extLst>
              <a:ext uri="{FF2B5EF4-FFF2-40B4-BE49-F238E27FC236}">
                <a16:creationId xmlns:a16="http://schemas.microsoft.com/office/drawing/2014/main" id="{B69AAC00-782F-6779-D4DE-9198B1C5C6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9" y="2400300"/>
            <a:ext cx="11479665" cy="6553200"/>
          </a:xfrm>
          <a:prstGeom prst="rect">
            <a:avLst/>
          </a:prstGeom>
        </p:spPr>
      </p:pic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4493BEF2-5C08-AC4C-B77C-F057775D63D8}"/>
              </a:ext>
            </a:extLst>
          </p:cNvPr>
          <p:cNvSpPr/>
          <p:nvPr userDrawn="1"/>
        </p:nvSpPr>
        <p:spPr>
          <a:xfrm>
            <a:off x="13182600" y="3467101"/>
            <a:ext cx="4341864" cy="6819900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98ABEA96-1743-6A4F-4282-D2C285899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403" y="2285592"/>
            <a:ext cx="1025459" cy="10291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3106155-AEC5-61A9-50B9-4AB1146BF18D}"/>
              </a:ext>
            </a:extLst>
          </p:cNvPr>
          <p:cNvSpPr txBox="1"/>
          <p:nvPr userDrawn="1"/>
        </p:nvSpPr>
        <p:spPr>
          <a:xfrm>
            <a:off x="14173200" y="2331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641B89-2D0F-4A14-D4CA-CE4EA496BFC3}"/>
              </a:ext>
            </a:extLst>
          </p:cNvPr>
          <p:cNvSpPr txBox="1"/>
          <p:nvPr userDrawn="1"/>
        </p:nvSpPr>
        <p:spPr>
          <a:xfrm>
            <a:off x="9067800" y="81325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617266D-898C-9089-56C2-17CEF13E8321}"/>
              </a:ext>
            </a:extLst>
          </p:cNvPr>
          <p:cNvSpPr txBox="1"/>
          <p:nvPr userDrawn="1"/>
        </p:nvSpPr>
        <p:spPr>
          <a:xfrm>
            <a:off x="9067800" y="134219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424120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pic>
        <p:nvPicPr>
          <p:cNvPr id="5" name="Imagem 4" descr="Calendário&#10;&#10;Descrição gerada automaticamente">
            <a:extLst>
              <a:ext uri="{FF2B5EF4-FFF2-40B4-BE49-F238E27FC236}">
                <a16:creationId xmlns:a16="http://schemas.microsoft.com/office/drawing/2014/main" id="{0CF47FB3-8B8F-712E-ABBC-7246DEF493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400300"/>
            <a:ext cx="11479665" cy="65532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7720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Outubro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17BF3940-F443-F7C0-E02E-22EE0EDCC3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403" y="2285592"/>
            <a:ext cx="1025459" cy="1029108"/>
          </a:xfrm>
          <a:prstGeom prst="rect">
            <a:avLst/>
          </a:prstGeom>
        </p:spPr>
      </p:pic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56A89700-CDE2-9009-3215-A15B02040361}"/>
              </a:ext>
            </a:extLst>
          </p:cNvPr>
          <p:cNvSpPr/>
          <p:nvPr userDrawn="1"/>
        </p:nvSpPr>
        <p:spPr>
          <a:xfrm>
            <a:off x="13182600" y="3467101"/>
            <a:ext cx="4341864" cy="6819900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C09F5A-AFEC-AD84-2238-D658DF58F7FD}"/>
              </a:ext>
            </a:extLst>
          </p:cNvPr>
          <p:cNvSpPr txBox="1"/>
          <p:nvPr userDrawn="1"/>
        </p:nvSpPr>
        <p:spPr>
          <a:xfrm>
            <a:off x="14173200" y="2331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0E6FEC7-7E92-ED71-C7CB-676954B69CDE}"/>
              </a:ext>
            </a:extLst>
          </p:cNvPr>
          <p:cNvSpPr txBox="1"/>
          <p:nvPr userDrawn="1"/>
        </p:nvSpPr>
        <p:spPr>
          <a:xfrm>
            <a:off x="9067800" y="81325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D7F1530-360F-6B92-76F7-082BA7DB9D35}"/>
              </a:ext>
            </a:extLst>
          </p:cNvPr>
          <p:cNvSpPr txBox="1"/>
          <p:nvPr userDrawn="1"/>
        </p:nvSpPr>
        <p:spPr>
          <a:xfrm>
            <a:off x="9067800" y="134219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278331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lendário&#10;&#10;Descrição gerada automaticamente">
            <a:extLst>
              <a:ext uri="{FF2B5EF4-FFF2-40B4-BE49-F238E27FC236}">
                <a16:creationId xmlns:a16="http://schemas.microsoft.com/office/drawing/2014/main" id="{F181A647-D47C-B740-80B9-91E0911FB5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9" y="1971139"/>
            <a:ext cx="11479664" cy="7725066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6477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Novembro</a:t>
            </a:r>
          </a:p>
        </p:txBody>
      </p: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231E88AA-D9E2-A23F-0B49-B84F15EE0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579" y="2285592"/>
            <a:ext cx="1029108" cy="1029108"/>
          </a:xfrm>
          <a:prstGeom prst="rect">
            <a:avLst/>
          </a:prstGeom>
        </p:spPr>
      </p:pic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01778395-EE9D-F501-FF90-FDAAE8670C9A}"/>
              </a:ext>
            </a:extLst>
          </p:cNvPr>
          <p:cNvSpPr/>
          <p:nvPr userDrawn="1"/>
        </p:nvSpPr>
        <p:spPr>
          <a:xfrm>
            <a:off x="13182600" y="3467101"/>
            <a:ext cx="4341864" cy="6819900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F73C63-E021-E268-1F56-8CADDED42FBD}"/>
              </a:ext>
            </a:extLst>
          </p:cNvPr>
          <p:cNvSpPr txBox="1"/>
          <p:nvPr userDrawn="1"/>
        </p:nvSpPr>
        <p:spPr>
          <a:xfrm>
            <a:off x="14173200" y="2331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D6CBF6-CF54-3504-71F6-4CB4B57F8C20}"/>
              </a:ext>
            </a:extLst>
          </p:cNvPr>
          <p:cNvSpPr txBox="1"/>
          <p:nvPr userDrawn="1"/>
        </p:nvSpPr>
        <p:spPr>
          <a:xfrm>
            <a:off x="9067800" y="5715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AD8A00-F63E-3BB4-83D8-855E68E1DED8}"/>
              </a:ext>
            </a:extLst>
          </p:cNvPr>
          <p:cNvSpPr txBox="1"/>
          <p:nvPr userDrawn="1"/>
        </p:nvSpPr>
        <p:spPr>
          <a:xfrm>
            <a:off x="9067800" y="1100435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395696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lendário&#10;&#10;Descrição gerada automaticamente">
            <a:extLst>
              <a:ext uri="{FF2B5EF4-FFF2-40B4-BE49-F238E27FC236}">
                <a16:creationId xmlns:a16="http://schemas.microsoft.com/office/drawing/2014/main" id="{BC4D2589-C9A5-CB53-DAFF-5F59D3EB7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35" y="2400300"/>
            <a:ext cx="11479665" cy="6553201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7720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Dezembro</a:t>
            </a: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C62C681C-6CFC-01DD-7EAF-0681AB18F9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755" y="2285592"/>
            <a:ext cx="1029108" cy="1029108"/>
          </a:xfrm>
          <a:prstGeom prst="rect">
            <a:avLst/>
          </a:prstGeom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46DB490F-7ECB-26AF-BE50-490AE8512FF9}"/>
              </a:ext>
            </a:extLst>
          </p:cNvPr>
          <p:cNvSpPr/>
          <p:nvPr userDrawn="1"/>
        </p:nvSpPr>
        <p:spPr>
          <a:xfrm>
            <a:off x="13182600" y="3467101"/>
            <a:ext cx="4341864" cy="6819900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15B713-28E6-1A0A-E771-93A3915E3C64}"/>
              </a:ext>
            </a:extLst>
          </p:cNvPr>
          <p:cNvSpPr txBox="1"/>
          <p:nvPr userDrawn="1"/>
        </p:nvSpPr>
        <p:spPr>
          <a:xfrm>
            <a:off x="14173200" y="2331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364F3E5-26CC-4024-D5C8-7448BBDEEBA2}"/>
              </a:ext>
            </a:extLst>
          </p:cNvPr>
          <p:cNvSpPr txBox="1"/>
          <p:nvPr userDrawn="1"/>
        </p:nvSpPr>
        <p:spPr>
          <a:xfrm>
            <a:off x="9067800" y="81325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1C71917-6624-1CD0-71C1-02C63DD23971}"/>
              </a:ext>
            </a:extLst>
          </p:cNvPr>
          <p:cNvSpPr txBox="1"/>
          <p:nvPr userDrawn="1"/>
        </p:nvSpPr>
        <p:spPr>
          <a:xfrm>
            <a:off x="9067800" y="134219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298667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20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6E57DA3-B4D2-1668-ED60-770C76E14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709" r="38217"/>
          <a:stretch/>
        </p:blipFill>
        <p:spPr>
          <a:xfrm>
            <a:off x="10896600" y="0"/>
            <a:ext cx="7391400" cy="99441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1D1EBEF-59B0-DA18-3423-07414F736BE8}"/>
              </a:ext>
            </a:extLst>
          </p:cNvPr>
          <p:cNvSpPr txBox="1"/>
          <p:nvPr userDrawn="1"/>
        </p:nvSpPr>
        <p:spPr>
          <a:xfrm>
            <a:off x="2286000" y="2171700"/>
            <a:ext cx="8153400" cy="1184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8000" b="1" i="0" u="none" strike="noStrike" spc="300" baseline="0">
                <a:solidFill>
                  <a:schemeClr val="bg1"/>
                </a:solidFill>
                <a:latin typeface="Lato Black" panose="020F0A02020204030203" pitchFamily="34" charset="0"/>
              </a:rPr>
              <a:t>GI GROUP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1F7636-867E-2AD4-BCA1-A7C3538E7591}"/>
              </a:ext>
            </a:extLst>
          </p:cNvPr>
          <p:cNvSpPr txBox="1"/>
          <p:nvPr userDrawn="1"/>
        </p:nvSpPr>
        <p:spPr>
          <a:xfrm>
            <a:off x="2209800" y="48387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rgbClr val="1D57FB"/>
                </a:solidFill>
                <a:latin typeface="Lato Bold" panose="020F08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Apoiamos o setor de VAREJO com diversas soluções.</a:t>
            </a:r>
            <a:endParaRPr lang="pt-BR" sz="3600" b="1">
              <a:solidFill>
                <a:srgbClr val="1D57FB"/>
              </a:solidFill>
              <a:latin typeface="Lato Bold" panose="020F08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9394FD-9713-9B62-774B-E351ADC75A8A}"/>
              </a:ext>
            </a:extLst>
          </p:cNvPr>
          <p:cNvSpPr txBox="1"/>
          <p:nvPr userDrawn="1"/>
        </p:nvSpPr>
        <p:spPr>
          <a:xfrm>
            <a:off x="2286000" y="3166684"/>
            <a:ext cx="8153400" cy="1291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8000" b="1" i="0" u="none" strike="noStrike" spc="300" baseline="0">
                <a:solidFill>
                  <a:schemeClr val="bg1"/>
                </a:solidFill>
                <a:latin typeface="Lato Black" panose="020F0A02020204030203" pitchFamily="34" charset="0"/>
              </a:rPr>
              <a:t>HOLDING</a:t>
            </a:r>
            <a:endParaRPr lang="pt-BR" sz="8000" b="0" i="0" u="none" strike="noStrike" spc="300" baseline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F53A48-AC03-625E-7F36-86EBE93E97D0}"/>
              </a:ext>
            </a:extLst>
          </p:cNvPr>
          <p:cNvSpPr txBox="1"/>
          <p:nvPr userDrawn="1"/>
        </p:nvSpPr>
        <p:spPr>
          <a:xfrm>
            <a:off x="2209800" y="6334661"/>
            <a:ext cx="5715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solidFill>
                  <a:schemeClr val="bg1"/>
                </a:solidFill>
                <a:latin typeface="Lato regular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Estamos no mesmo time, </a:t>
            </a:r>
          </a:p>
          <a:p>
            <a:r>
              <a:rPr lang="pt-BR" sz="3200">
                <a:solidFill>
                  <a:schemeClr val="bg1"/>
                </a:solidFill>
                <a:latin typeface="Lato regular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rumo a um mesmo objetivo!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89431CAB-93BD-7B27-1115-94A9AC895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1500"/>
            <a:ext cx="3033513" cy="15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Ícone&#10;&#10;Descrição gerada automaticamente com confiança média">
            <a:extLst>
              <a:ext uri="{FF2B5EF4-FFF2-40B4-BE49-F238E27FC236}">
                <a16:creationId xmlns:a16="http://schemas.microsoft.com/office/drawing/2014/main" id="{14F1D7AB-91F3-69F3-C016-D9545D9DA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29" y="-339849"/>
            <a:ext cx="14369803" cy="1436980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C3746B3-9C21-DA89-DACE-16865CBB9D46}"/>
              </a:ext>
            </a:extLst>
          </p:cNvPr>
          <p:cNvSpPr txBox="1"/>
          <p:nvPr userDrawn="1"/>
        </p:nvSpPr>
        <p:spPr>
          <a:xfrm>
            <a:off x="881985" y="1028700"/>
            <a:ext cx="14662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>
                <a:solidFill>
                  <a:schemeClr val="bg1"/>
                </a:solidFill>
                <a:latin typeface="Lato regular" panose="020F0502020204030203" pitchFamily="34" charset="0"/>
              </a:rPr>
              <a:t>Confira como atuamos ao seu lado para ajudar</a:t>
            </a:r>
          </a:p>
          <a:p>
            <a:r>
              <a:rPr lang="pt-BR" sz="2800">
                <a:solidFill>
                  <a:schemeClr val="bg1"/>
                </a:solidFill>
                <a:latin typeface="Lato regular" panose="020F0502020204030203" pitchFamily="34" charset="0"/>
              </a:rPr>
              <a:t>no </a:t>
            </a:r>
            <a:r>
              <a:rPr lang="pt-BR" sz="2800">
                <a:solidFill>
                  <a:schemeClr val="bg1"/>
                </a:solidFill>
                <a:latin typeface="Lato Bold" panose="020F0802020204030203" pitchFamily="34" charset="0"/>
              </a:rPr>
              <a:t>crescimento das suas vendas</a:t>
            </a:r>
            <a:r>
              <a:rPr lang="pt-BR" sz="2800">
                <a:solidFill>
                  <a:schemeClr val="bg1"/>
                </a:solidFill>
                <a:latin typeface="Lato regular" panose="020F0502020204030203" pitchFamily="34" charset="0"/>
              </a:rPr>
              <a:t>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BBD885-7FD2-7A4C-7275-9ED182A7C05D}"/>
              </a:ext>
            </a:extLst>
          </p:cNvPr>
          <p:cNvSpPr txBox="1"/>
          <p:nvPr userDrawn="1"/>
        </p:nvSpPr>
        <p:spPr>
          <a:xfrm>
            <a:off x="1413006" y="451379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bg1"/>
                </a:solidFill>
                <a:latin typeface="Lato regular" panose="020F0502020204030203" pitchFamily="34" charset="0"/>
              </a:rPr>
              <a:t>Escalar os melhores talentos é o primeiro passo para o sucesso. Nossas soluções de R&amp;S englobam </a:t>
            </a:r>
            <a:r>
              <a:rPr lang="pt-BR" sz="1600">
                <a:solidFill>
                  <a:schemeClr val="bg1"/>
                </a:solidFill>
                <a:latin typeface="Lato Bold" panose="020F0802020204030203" pitchFamily="34" charset="0"/>
              </a:rPr>
              <a:t>todos os níveis profissionais, do operacional à alta gestão</a:t>
            </a:r>
            <a:r>
              <a:rPr lang="pt-BR" sz="1600">
                <a:solidFill>
                  <a:schemeClr val="bg1"/>
                </a:solidFill>
                <a:latin typeface="Lato regular" panose="020F0502020204030203" pitchFamily="34" charset="0"/>
              </a:rPr>
              <a:t>. Temos equipes especializadas em varejo e 20 filiais espalhadas por todas as regiões do Brasil.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B93CCE-0743-9175-271F-400CA68080F8}"/>
              </a:ext>
            </a:extLst>
          </p:cNvPr>
          <p:cNvSpPr txBox="1"/>
          <p:nvPr userDrawn="1"/>
        </p:nvSpPr>
        <p:spPr>
          <a:xfrm>
            <a:off x="7423814" y="3344684"/>
            <a:ext cx="4539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bg1"/>
                </a:solidFill>
                <a:latin typeface="Lato regular" panose="020F0502020204030203" pitchFamily="34" charset="0"/>
              </a:rPr>
              <a:t>Nenhum time vence sem treino. Somos especialistas em treinamento de vendas, preparando os profissionais para oferecer </a:t>
            </a:r>
            <a:r>
              <a:rPr lang="pt-BR" sz="1600">
                <a:solidFill>
                  <a:schemeClr val="bg1"/>
                </a:solidFill>
                <a:latin typeface="Lato Bold" panose="020F0802020204030203" pitchFamily="34" charset="0"/>
              </a:rPr>
              <a:t>a melhor experiência ao consumidor, criando ações memoráveis</a:t>
            </a:r>
            <a:r>
              <a:rPr lang="pt-BR" sz="1600">
                <a:solidFill>
                  <a:schemeClr val="bg1"/>
                </a:solidFill>
                <a:latin typeface="Lato regular" panose="020F0502020204030203" pitchFamily="34" charset="0"/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A5CC6CF-3ADA-2B42-23A0-29F5117CCCA3}"/>
              </a:ext>
            </a:extLst>
          </p:cNvPr>
          <p:cNvSpPr txBox="1"/>
          <p:nvPr userDrawn="1"/>
        </p:nvSpPr>
        <p:spPr>
          <a:xfrm>
            <a:off x="13346526" y="4181329"/>
            <a:ext cx="3798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bg1"/>
                </a:solidFill>
                <a:latin typeface="Lato regular" panose="020F0502020204030203" pitchFamily="34" charset="0"/>
              </a:rPr>
              <a:t>Entendemos a cultura da empresa e os objetivos do cliente para um projeto de terceirização bem alinhado. </a:t>
            </a:r>
            <a:r>
              <a:rPr lang="pt-BR" sz="1600" b="0">
                <a:solidFill>
                  <a:schemeClr val="bg1"/>
                </a:solidFill>
                <a:latin typeface="Lato Bold" panose="020F0802020204030203" pitchFamily="34" charset="0"/>
              </a:rPr>
              <a:t>Equipes completas e especializadas em vendas, com foco em resultados</a:t>
            </a:r>
            <a:r>
              <a:rPr lang="pt-BR" sz="1600">
                <a:solidFill>
                  <a:schemeClr val="bg1"/>
                </a:solidFill>
                <a:latin typeface="Lato regular" panose="020F0502020204030203" pitchFamily="34" charset="0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4FD0AD-57C1-E873-F1DF-643698596B03}"/>
              </a:ext>
            </a:extLst>
          </p:cNvPr>
          <p:cNvSpPr txBox="1"/>
          <p:nvPr userDrawn="1"/>
        </p:nvSpPr>
        <p:spPr>
          <a:xfrm>
            <a:off x="3565192" y="7688640"/>
            <a:ext cx="527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Lato Bold" panose="020F0802020204030203" pitchFamily="34" charset="0"/>
              </a:rPr>
              <a:t>Precisando de craques de venda?</a:t>
            </a:r>
          </a:p>
          <a:p>
            <a:r>
              <a:rPr lang="pt-BR" sz="1600" dirty="0">
                <a:solidFill>
                  <a:schemeClr val="bg1"/>
                </a:solidFill>
                <a:latin typeface="Lato regular" panose="020F0502020204030203" pitchFamily="34" charset="0"/>
              </a:rPr>
              <a:t>Temos promotores experientes e treinados para oferecer a melhor experiência ao consumidor. Atuação baseada em KPIs, estrutura e tecnologia para avaliação do PDV em tempo real. Operação customizada de acordo com as necessidades do cliente.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DD9E3E0-7025-7E23-2C7F-9472B406BB34}"/>
              </a:ext>
            </a:extLst>
          </p:cNvPr>
          <p:cNvSpPr txBox="1"/>
          <p:nvPr userDrawn="1"/>
        </p:nvSpPr>
        <p:spPr>
          <a:xfrm>
            <a:off x="12142374" y="7259059"/>
            <a:ext cx="4812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Lato regular" panose="020F0502020204030203" pitchFamily="34" charset="0"/>
              </a:rPr>
              <a:t>Somos um </a:t>
            </a:r>
            <a:r>
              <a:rPr lang="pt-BR" sz="2800" dirty="0">
                <a:solidFill>
                  <a:schemeClr val="bg1"/>
                </a:solidFill>
                <a:latin typeface="Lato Bold" panose="020F0802020204030203" pitchFamily="34" charset="0"/>
              </a:rPr>
              <a:t>ecossistema completo </a:t>
            </a:r>
            <a:r>
              <a:rPr lang="pt-BR" sz="2800" dirty="0">
                <a:solidFill>
                  <a:schemeClr val="bg1"/>
                </a:solidFill>
                <a:latin typeface="Lato regular" panose="020F0502020204030203" pitchFamily="34" charset="0"/>
              </a:rPr>
              <a:t>de soluções focadas no capital humano.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D29197-C3E5-C5DC-EE66-D42E25AE7CDC}"/>
              </a:ext>
            </a:extLst>
          </p:cNvPr>
          <p:cNvSpPr txBox="1"/>
          <p:nvPr userDrawn="1"/>
        </p:nvSpPr>
        <p:spPr>
          <a:xfrm>
            <a:off x="1413006" y="3684884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rgbClr val="1D57FB"/>
                </a:solidFill>
                <a:latin typeface="Lato Black" panose="020F0A02020204030203" pitchFamily="34" charset="0"/>
              </a:rPr>
              <a:t>RECRUTAMENTO</a:t>
            </a:r>
          </a:p>
          <a:p>
            <a:r>
              <a:rPr lang="pt-BR" sz="2400">
                <a:solidFill>
                  <a:srgbClr val="1D57FB"/>
                </a:solidFill>
                <a:latin typeface="Lato Black" panose="020F0A02020204030203" pitchFamily="34" charset="0"/>
              </a:rPr>
              <a:t>&amp; SELEÇÃO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50834AD-E438-1D7B-CBD9-B73CF011C803}"/>
              </a:ext>
            </a:extLst>
          </p:cNvPr>
          <p:cNvSpPr txBox="1"/>
          <p:nvPr userDrawn="1"/>
        </p:nvSpPr>
        <p:spPr>
          <a:xfrm>
            <a:off x="7423814" y="2518152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rgbClr val="1D57FB"/>
                </a:solidFill>
                <a:latin typeface="Lato Black" panose="020F0A02020204030203" pitchFamily="34" charset="0"/>
              </a:rPr>
              <a:t>TREINAMENTO E DESENVOLVIMENTO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1AE8699-8DB5-1722-63B5-2F4AB0C2FBA0}"/>
              </a:ext>
            </a:extLst>
          </p:cNvPr>
          <p:cNvSpPr txBox="1"/>
          <p:nvPr userDrawn="1"/>
        </p:nvSpPr>
        <p:spPr>
          <a:xfrm>
            <a:off x="13335000" y="335962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rgbClr val="1D57FB"/>
                </a:solidFill>
                <a:latin typeface="Lato Black" panose="020F0A02020204030203" pitchFamily="34" charset="0"/>
              </a:rPr>
              <a:t>TERCEIRIZAÇÃO PREMIUM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45D462-D06E-6933-10C5-059777E3053F}"/>
              </a:ext>
            </a:extLst>
          </p:cNvPr>
          <p:cNvSpPr txBox="1"/>
          <p:nvPr userDrawn="1"/>
        </p:nvSpPr>
        <p:spPr>
          <a:xfrm>
            <a:off x="3565192" y="6734533"/>
            <a:ext cx="490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rgbClr val="1D57FB"/>
                </a:solidFill>
                <a:latin typeface="Lato Black" panose="020F0A02020204030203" pitchFamily="34" charset="0"/>
              </a:rPr>
              <a:t>GESTÃO DE PROFISSIONAIS ESPECIALIZADOS</a:t>
            </a:r>
          </a:p>
        </p:txBody>
      </p:sp>
      <p:pic>
        <p:nvPicPr>
          <p:cNvPr id="20" name="Imagem 19" descr="Uma imagem contendo Logotipo&#10;&#10;Descrição gerada automaticamente">
            <a:extLst>
              <a:ext uri="{FF2B5EF4-FFF2-40B4-BE49-F238E27FC236}">
                <a16:creationId xmlns:a16="http://schemas.microsoft.com/office/drawing/2014/main" id="{C6948991-B001-B57A-9702-EDA6D23AB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671"/>
            <a:ext cx="2064012" cy="2062103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1C6600D9-1D28-2506-189E-71D2670388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94" y="6523029"/>
            <a:ext cx="2086932" cy="2085002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7674C966-9441-1DFA-D85B-383517DCAA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41" y="2255829"/>
            <a:ext cx="2199021" cy="2199021"/>
          </a:xfrm>
          <a:prstGeom prst="rect">
            <a:avLst/>
          </a:prstGeom>
        </p:spPr>
      </p:pic>
      <p:pic>
        <p:nvPicPr>
          <p:cNvPr id="26" name="Imagem 25" descr="Logotipo&#10;&#10;Descrição gerada automaticamente">
            <a:extLst>
              <a:ext uri="{FF2B5EF4-FFF2-40B4-BE49-F238E27FC236}">
                <a16:creationId xmlns:a16="http://schemas.microsoft.com/office/drawing/2014/main" id="{19B8A0A7-4311-D348-07E2-E4F575A14B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167" y="3170229"/>
            <a:ext cx="2062103" cy="2062103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ED2DF4EB-52B5-22B2-AA18-38CD7A3EB8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71" y="6845053"/>
            <a:ext cx="2051634" cy="2051634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8D98841E-FDD2-D4D8-A82E-59DCC1E61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38">
            <a:off x="686717" y="6124124"/>
            <a:ext cx="2086932" cy="1153001"/>
          </a:xfrm>
          <a:prstGeom prst="rect">
            <a:avLst/>
          </a:prstGeom>
        </p:spPr>
      </p:pic>
      <p:pic>
        <p:nvPicPr>
          <p:cNvPr id="36" name="Imagem 35" descr="Imagem digital fictícia de planeta com fundo preto&#10;&#10;Descrição gerada automaticamente com confiança baixa">
            <a:extLst>
              <a:ext uri="{FF2B5EF4-FFF2-40B4-BE49-F238E27FC236}">
                <a16:creationId xmlns:a16="http://schemas.microsoft.com/office/drawing/2014/main" id="{F172D3B5-BC39-4E79-AD5F-FF4CC9B9600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954">
            <a:off x="10792486" y="1662930"/>
            <a:ext cx="2446685" cy="1455256"/>
          </a:xfrm>
          <a:prstGeom prst="rect">
            <a:avLst/>
          </a:prstGeom>
        </p:spPr>
      </p:pic>
      <p:pic>
        <p:nvPicPr>
          <p:cNvPr id="38" name="Imagem 37" descr="Forma&#10;&#10;Descrição gerada automaticamente com confiança média">
            <a:extLst>
              <a:ext uri="{FF2B5EF4-FFF2-40B4-BE49-F238E27FC236}">
                <a16:creationId xmlns:a16="http://schemas.microsoft.com/office/drawing/2014/main" id="{BED43886-11A5-A58A-24E9-DB9068BDC7E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361">
            <a:off x="6928290" y="5318799"/>
            <a:ext cx="2418445" cy="1022229"/>
          </a:xfrm>
          <a:prstGeom prst="rect">
            <a:avLst/>
          </a:prstGeom>
        </p:spPr>
      </p:pic>
      <p:pic>
        <p:nvPicPr>
          <p:cNvPr id="40" name="Imagem 39" descr="Uma imagem contendo Ícone&#10;&#10;Descrição gerada automaticamente">
            <a:extLst>
              <a:ext uri="{FF2B5EF4-FFF2-40B4-BE49-F238E27FC236}">
                <a16:creationId xmlns:a16="http://schemas.microsoft.com/office/drawing/2014/main" id="{2CBBFBD6-9F7F-FB0B-5915-03B47F7C4A8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7696">
            <a:off x="15950066" y="6104640"/>
            <a:ext cx="1604226" cy="1191967"/>
          </a:xfrm>
          <a:prstGeom prst="rect">
            <a:avLst/>
          </a:prstGeom>
        </p:spPr>
      </p:pic>
      <p:pic>
        <p:nvPicPr>
          <p:cNvPr id="42" name="Imagem 41" descr="Logotipo&#10;&#10;Descrição gerada automaticamente">
            <a:extLst>
              <a:ext uri="{FF2B5EF4-FFF2-40B4-BE49-F238E27FC236}">
                <a16:creationId xmlns:a16="http://schemas.microsoft.com/office/drawing/2014/main" id="{912D10DE-55E4-3DD2-7155-D172BB6C07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873" y="569493"/>
            <a:ext cx="3033513" cy="15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0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iagrama, Desenho técnico&#10;&#10;Descrição gerada automaticamente">
            <a:extLst>
              <a:ext uri="{FF2B5EF4-FFF2-40B4-BE49-F238E27FC236}">
                <a16:creationId xmlns:a16="http://schemas.microsoft.com/office/drawing/2014/main" id="{A673C956-DD8C-242A-8C8D-213F6A162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48" y="-3298585"/>
            <a:ext cx="15256501" cy="15320839"/>
          </a:xfrm>
          <a:prstGeom prst="rect">
            <a:avLst/>
          </a:prstGeom>
        </p:spPr>
      </p:pic>
      <p:pic>
        <p:nvPicPr>
          <p:cNvPr id="19" name="Imagem 18" descr="Forma&#10;&#10;Descrição gerada automaticamente">
            <a:extLst>
              <a:ext uri="{FF2B5EF4-FFF2-40B4-BE49-F238E27FC236}">
                <a16:creationId xmlns:a16="http://schemas.microsoft.com/office/drawing/2014/main" id="{2A31230F-287A-085B-F017-CBA77806F3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104900"/>
            <a:ext cx="1104900" cy="11049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CC05027-48E7-AA36-B16F-116D0CB25421}"/>
              </a:ext>
            </a:extLst>
          </p:cNvPr>
          <p:cNvSpPr txBox="1"/>
          <p:nvPr userDrawn="1"/>
        </p:nvSpPr>
        <p:spPr>
          <a:xfrm>
            <a:off x="1219200" y="1181100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chemeClr val="bg1"/>
                </a:solidFill>
                <a:latin typeface="Lato Bold" panose="020F0802020204030203" pitchFamily="34" charset="0"/>
              </a:rPr>
              <a:t>Como este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6B53CF-9FDA-9AAE-EEAC-45A0A73F618C}"/>
              </a:ext>
            </a:extLst>
          </p:cNvPr>
          <p:cNvSpPr txBox="1"/>
          <p:nvPr userDrawn="1"/>
        </p:nvSpPr>
        <p:spPr>
          <a:xfrm>
            <a:off x="1219200" y="3162300"/>
            <a:ext cx="1546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>
                <a:solidFill>
                  <a:schemeClr val="bg1"/>
                </a:solidFill>
                <a:latin typeface="Lato regular" panose="020F0502020204030203" pitchFamily="34" charset="0"/>
              </a:rPr>
              <a:t>Use este calendário para organizar seu negócio nas </a:t>
            </a:r>
            <a:r>
              <a:rPr lang="pt-BR" sz="2800">
                <a:solidFill>
                  <a:schemeClr val="bg1"/>
                </a:solidFill>
                <a:latin typeface="Lato Black" panose="020F0A02020204030203" pitchFamily="34" charset="0"/>
              </a:rPr>
              <a:t>datas mais animadas do varejo</a:t>
            </a:r>
            <a:r>
              <a:rPr lang="pt-BR" sz="2800">
                <a:solidFill>
                  <a:schemeClr val="bg1"/>
                </a:solidFill>
                <a:latin typeface="Lato regular" panose="020F0502020204030203" pitchFamily="34" charset="0"/>
              </a:rPr>
              <a:t>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242954-EDC9-B417-4FA0-8314B4BBECC7}"/>
              </a:ext>
            </a:extLst>
          </p:cNvPr>
          <p:cNvSpPr txBox="1"/>
          <p:nvPr userDrawn="1"/>
        </p:nvSpPr>
        <p:spPr>
          <a:xfrm>
            <a:off x="1219200" y="1797903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chemeClr val="bg1"/>
                </a:solidFill>
                <a:latin typeface="Lato Bold" panose="020F0802020204030203" pitchFamily="34" charset="0"/>
              </a:rPr>
              <a:t>calendário funciona?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01A4A2-858F-9791-4F54-AB0B9F7F1C9D}"/>
              </a:ext>
            </a:extLst>
          </p:cNvPr>
          <p:cNvSpPr txBox="1"/>
          <p:nvPr userDrawn="1"/>
        </p:nvSpPr>
        <p:spPr>
          <a:xfrm>
            <a:off x="1219200" y="4361835"/>
            <a:ext cx="70103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pt-BR" sz="2400">
                <a:solidFill>
                  <a:schemeClr val="bg1"/>
                </a:solidFill>
                <a:latin typeface="Lato regular" panose="020F0502020204030203" pitchFamily="34" charset="0"/>
              </a:rPr>
              <a:t>Nele, anotamos as </a:t>
            </a:r>
            <a:r>
              <a:rPr lang="pt-BR" sz="2400">
                <a:solidFill>
                  <a:schemeClr val="bg1"/>
                </a:solidFill>
                <a:latin typeface="Lato Bold" panose="020F0802020204030203" pitchFamily="34" charset="0"/>
              </a:rPr>
              <a:t>principais datas comemorativas</a:t>
            </a:r>
            <a:r>
              <a:rPr lang="pt-BR" sz="2400">
                <a:solidFill>
                  <a:schemeClr val="bg1"/>
                </a:solidFill>
                <a:latin typeface="Lato regular" panose="020F0502020204030203" pitchFamily="34" charset="0"/>
              </a:rPr>
              <a:t> que podem impulsionar suas vendas. Crie uma estratégia para algumas delas (ou todas!) com apoio da </a:t>
            </a:r>
            <a:r>
              <a:rPr lang="pt-BR" sz="2400">
                <a:solidFill>
                  <a:schemeClr val="bg1"/>
                </a:solidFill>
                <a:latin typeface="Lato Bold" panose="020F0802020204030203" pitchFamily="34" charset="0"/>
              </a:rPr>
              <a:t>Gi </a:t>
            </a:r>
            <a:r>
              <a:rPr lang="pt-BR" sz="2400" err="1">
                <a:solidFill>
                  <a:schemeClr val="bg1"/>
                </a:solidFill>
                <a:latin typeface="Lato Bold" panose="020F0802020204030203" pitchFamily="34" charset="0"/>
              </a:rPr>
              <a:t>Group</a:t>
            </a:r>
            <a:r>
              <a:rPr lang="pt-BR" sz="2400">
                <a:solidFill>
                  <a:schemeClr val="bg1"/>
                </a:solidFill>
                <a:latin typeface="Lato Bold" panose="020F0802020204030203" pitchFamily="34" charset="0"/>
              </a:rPr>
              <a:t> Holding</a:t>
            </a:r>
            <a:r>
              <a:rPr lang="pt-BR" sz="2400">
                <a:solidFill>
                  <a:schemeClr val="bg1"/>
                </a:solidFill>
                <a:latin typeface="Lato regular" panose="020F0502020204030203" pitchFamily="34" charset="0"/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815172-DBD2-822F-4156-6BFA949BED22}"/>
              </a:ext>
            </a:extLst>
          </p:cNvPr>
          <p:cNvSpPr txBox="1"/>
          <p:nvPr userDrawn="1"/>
        </p:nvSpPr>
        <p:spPr>
          <a:xfrm>
            <a:off x="1219200" y="6249531"/>
            <a:ext cx="6974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pt-BR" sz="2400" dirty="0">
                <a:solidFill>
                  <a:schemeClr val="bg1"/>
                </a:solidFill>
                <a:latin typeface="Lato regular" panose="020F0502020204030203" pitchFamily="34" charset="0"/>
              </a:rPr>
              <a:t>Oferecemos soluções completas de recursos humanos para o varejo. Por isso, no calendário, você ainda encontra dicas de como receber nosso apoio em recrutamento e seleção, treinamento de equipes de vendas, profissionais temporários para demandas sazonais e muito mais;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E91246-E23D-0D87-735C-4EA4C7DC8B8F}"/>
              </a:ext>
            </a:extLst>
          </p:cNvPr>
          <p:cNvSpPr txBox="1"/>
          <p:nvPr userDrawn="1"/>
        </p:nvSpPr>
        <p:spPr>
          <a:xfrm>
            <a:off x="9067800" y="4361835"/>
            <a:ext cx="7619999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pt-BR" sz="2400">
                <a:solidFill>
                  <a:schemeClr val="bg1"/>
                </a:solidFill>
                <a:latin typeface="Lato regular" panose="020F0502020204030203" pitchFamily="34" charset="0"/>
              </a:rPr>
              <a:t>Em cada  mês, você verá um aviso para começar a traçar suas estratégias de vendas com tempo hábil para chegar à data comemorativa com o planejamento pronto. Faça suas próprias anotações nos quadros das datas para se organizar.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909B000-4C6E-FE9B-058E-A8663EAC033C}"/>
              </a:ext>
            </a:extLst>
          </p:cNvPr>
          <p:cNvSpPr txBox="1"/>
          <p:nvPr userDrawn="1"/>
        </p:nvSpPr>
        <p:spPr>
          <a:xfrm>
            <a:off x="9067800" y="6591793"/>
            <a:ext cx="761999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pt-BR" sz="2400" dirty="0">
                <a:solidFill>
                  <a:schemeClr val="bg1"/>
                </a:solidFill>
                <a:latin typeface="Lato Bold" panose="020F0802020204030203" pitchFamily="34" charset="0"/>
              </a:rPr>
              <a:t>Adicione um lembrete à sua agenda para não esquecer dessas datas e conte com a Gi </a:t>
            </a:r>
            <a:r>
              <a:rPr lang="pt-BR" sz="2400" dirty="0" err="1">
                <a:solidFill>
                  <a:schemeClr val="bg1"/>
                </a:solidFill>
                <a:latin typeface="Lato Bold" panose="020F0802020204030203" pitchFamily="34" charset="0"/>
              </a:rPr>
              <a:t>Group</a:t>
            </a:r>
            <a:r>
              <a:rPr lang="pt-BR" sz="2400" dirty="0">
                <a:solidFill>
                  <a:schemeClr val="bg1"/>
                </a:solidFill>
                <a:latin typeface="Lato Bold" panose="020F0802020204030203" pitchFamily="34" charset="0"/>
              </a:rPr>
              <a:t> Holding.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249B4D5-1ED2-4363-55EA-931F6ADC8E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873" y="8496300"/>
            <a:ext cx="3033513" cy="1537991"/>
          </a:xfrm>
          <a:prstGeom prst="rect">
            <a:avLst/>
          </a:prstGeom>
        </p:spPr>
      </p:pic>
      <p:pic>
        <p:nvPicPr>
          <p:cNvPr id="11" name="Imagem 10" descr="Forma, Retângulo&#10;&#10;Descrição gerada automaticamente">
            <a:extLst>
              <a:ext uri="{FF2B5EF4-FFF2-40B4-BE49-F238E27FC236}">
                <a16:creationId xmlns:a16="http://schemas.microsoft.com/office/drawing/2014/main" id="{6216B909-7DE1-CDFF-E8A8-F7598A8A7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28600" y="8801100"/>
            <a:ext cx="8318753" cy="2793439"/>
          </a:xfrm>
          <a:prstGeom prst="rect">
            <a:avLst/>
          </a:prstGeom>
        </p:spPr>
      </p:pic>
      <p:pic>
        <p:nvPicPr>
          <p:cNvPr id="13" name="Imagem 12" descr="Forma, Retângulo&#10;&#10;Descrição gerada automaticamente">
            <a:extLst>
              <a:ext uri="{FF2B5EF4-FFF2-40B4-BE49-F238E27FC236}">
                <a16:creationId xmlns:a16="http://schemas.microsoft.com/office/drawing/2014/main" id="{A0D0CE0B-7FF1-B41C-13F7-95D03BF113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4640824" y="2034743"/>
            <a:ext cx="6715639" cy="22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1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rgbClr val="1D5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bg>
      <p:bgPr>
        <a:solidFill>
          <a:srgbClr val="1D5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58E9580-0925-5265-4792-E9DE745FF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00" t="45116" r="91501"/>
          <a:stretch/>
        </p:blipFill>
        <p:spPr>
          <a:xfrm>
            <a:off x="1447799" y="4762500"/>
            <a:ext cx="1143001" cy="2502803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1707DBDA-CC63-E56D-3E74-8DC939D5BD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186428"/>
            <a:ext cx="6096000" cy="30906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49E35B-C64D-0EFA-BA69-D1192ED31B59}"/>
              </a:ext>
            </a:extLst>
          </p:cNvPr>
          <p:cNvSpPr txBox="1"/>
          <p:nvPr userDrawn="1"/>
        </p:nvSpPr>
        <p:spPr>
          <a:xfrm>
            <a:off x="1522679" y="2781300"/>
            <a:ext cx="8459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>
                <a:solidFill>
                  <a:schemeClr val="bg1"/>
                </a:solidFill>
                <a:latin typeface="Lato Black" panose="020F0A02020204030203" pitchFamily="34" charset="0"/>
              </a:rPr>
              <a:t>ENTRE EM CONTATO PARA UMA SOLUÇÃO PERSONALIZADA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28AA0AC-0A86-156D-AF09-86C68269FFCF}"/>
              </a:ext>
            </a:extLst>
          </p:cNvPr>
          <p:cNvSpPr/>
          <p:nvPr userDrawn="1"/>
        </p:nvSpPr>
        <p:spPr>
          <a:xfrm>
            <a:off x="2514600" y="5067300"/>
            <a:ext cx="8001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400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gigroupholdingsolucoes.com.br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F2C1F04-D70B-A426-6F5D-78BBC141E4F1}"/>
              </a:ext>
            </a:extLst>
          </p:cNvPr>
          <p:cNvSpPr/>
          <p:nvPr userDrawn="1"/>
        </p:nvSpPr>
        <p:spPr>
          <a:xfrm>
            <a:off x="2514600" y="6057900"/>
            <a:ext cx="8001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4000" err="1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gigroupholding</a:t>
            </a:r>
            <a:endParaRPr lang="pt-BR" sz="4000">
              <a:solidFill>
                <a:schemeClr val="bg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0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03172B77-EF81-ABFE-A535-DCF193D46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3C8DE9C-0C93-A323-FA09-160802018CE7}"/>
              </a:ext>
            </a:extLst>
          </p:cNvPr>
          <p:cNvSpPr txBox="1"/>
          <p:nvPr userDrawn="1"/>
        </p:nvSpPr>
        <p:spPr>
          <a:xfrm>
            <a:off x="1143000" y="772061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Janeiro</a:t>
            </a:r>
          </a:p>
        </p:txBody>
      </p:sp>
      <p:pic>
        <p:nvPicPr>
          <p:cNvPr id="11" name="Imagem 10" descr="Calendário&#10;&#10;Descrição gerada automaticamente">
            <a:extLst>
              <a:ext uri="{FF2B5EF4-FFF2-40B4-BE49-F238E27FC236}">
                <a16:creationId xmlns:a16="http://schemas.microsoft.com/office/drawing/2014/main" id="{54436524-D583-BDB0-2EEC-C694CACA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6" y="2400299"/>
            <a:ext cx="11514944" cy="6573339"/>
          </a:xfrm>
          <a:prstGeom prst="rect">
            <a:avLst/>
          </a:prstGeom>
        </p:spPr>
      </p:pic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A7893A24-2011-F232-46E4-AC6AC6E0BAE0}"/>
              </a:ext>
            </a:extLst>
          </p:cNvPr>
          <p:cNvSpPr/>
          <p:nvPr userDrawn="1"/>
        </p:nvSpPr>
        <p:spPr>
          <a:xfrm>
            <a:off x="13182600" y="3467101"/>
            <a:ext cx="4341864" cy="6819900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Logotipo, Ícone&#10;&#10;Descrição gerada automaticamente">
            <a:extLst>
              <a:ext uri="{FF2B5EF4-FFF2-40B4-BE49-F238E27FC236}">
                <a16:creationId xmlns:a16="http://schemas.microsoft.com/office/drawing/2014/main" id="{29BF518F-6686-4863-2F27-00CB2D1025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404" y="2285592"/>
            <a:ext cx="1025459" cy="10291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4F24A3-3557-D8F0-9111-75DE96AF1F20}"/>
              </a:ext>
            </a:extLst>
          </p:cNvPr>
          <p:cNvSpPr txBox="1"/>
          <p:nvPr userDrawn="1"/>
        </p:nvSpPr>
        <p:spPr>
          <a:xfrm>
            <a:off x="14173200" y="2331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99B837-106B-B2BC-F172-0A9614FBC1FE}"/>
              </a:ext>
            </a:extLst>
          </p:cNvPr>
          <p:cNvSpPr txBox="1"/>
          <p:nvPr userDrawn="1"/>
        </p:nvSpPr>
        <p:spPr>
          <a:xfrm>
            <a:off x="9067800" y="81325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93F32B-6F6B-7D48-F8C3-FA7F653C2FA7}"/>
              </a:ext>
            </a:extLst>
          </p:cNvPr>
          <p:cNvSpPr txBox="1"/>
          <p:nvPr userDrawn="1"/>
        </p:nvSpPr>
        <p:spPr>
          <a:xfrm>
            <a:off x="9067800" y="134219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135482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alendário&#10;&#10;Descrição gerada automaticamente">
            <a:extLst>
              <a:ext uri="{FF2B5EF4-FFF2-40B4-BE49-F238E27FC236}">
                <a16:creationId xmlns:a16="http://schemas.microsoft.com/office/drawing/2014/main" id="{33E97FB1-4EFC-8E1C-7C5E-D82F7CB61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00301"/>
            <a:ext cx="11514941" cy="6573338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7720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Fevereiro</a:t>
            </a:r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FE11AD35-2D69-EC64-B7FE-8223ED7EDB76}"/>
              </a:ext>
            </a:extLst>
          </p:cNvPr>
          <p:cNvSpPr/>
          <p:nvPr userDrawn="1"/>
        </p:nvSpPr>
        <p:spPr>
          <a:xfrm>
            <a:off x="13182600" y="3467101"/>
            <a:ext cx="4341864" cy="6819900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tipo, Ícone&#10;&#10;Descrição gerada automaticamente">
            <a:extLst>
              <a:ext uri="{FF2B5EF4-FFF2-40B4-BE49-F238E27FC236}">
                <a16:creationId xmlns:a16="http://schemas.microsoft.com/office/drawing/2014/main" id="{E9229C2A-164C-9C6A-4FA2-5016418CDA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755" y="2285592"/>
            <a:ext cx="1029108" cy="10291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5E60B0-7BDC-B51D-A709-EEC9AA1FB4D9}"/>
              </a:ext>
            </a:extLst>
          </p:cNvPr>
          <p:cNvSpPr txBox="1"/>
          <p:nvPr userDrawn="1"/>
        </p:nvSpPr>
        <p:spPr>
          <a:xfrm>
            <a:off x="14173200" y="2331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3AE84E-6045-77FC-F1D0-666C3529D064}"/>
              </a:ext>
            </a:extLst>
          </p:cNvPr>
          <p:cNvSpPr txBox="1"/>
          <p:nvPr userDrawn="1"/>
        </p:nvSpPr>
        <p:spPr>
          <a:xfrm>
            <a:off x="9067800" y="81325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619536-5DCF-1134-3D64-C8CC7C9F95E6}"/>
              </a:ext>
            </a:extLst>
          </p:cNvPr>
          <p:cNvSpPr txBox="1"/>
          <p:nvPr userDrawn="1"/>
        </p:nvSpPr>
        <p:spPr>
          <a:xfrm>
            <a:off x="9067800" y="134219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170813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lendário&#10;&#10;Descrição gerada automaticamente">
            <a:extLst>
              <a:ext uri="{FF2B5EF4-FFF2-40B4-BE49-F238E27FC236}">
                <a16:creationId xmlns:a16="http://schemas.microsoft.com/office/drawing/2014/main" id="{B3A6FF23-D69D-E9A6-2236-BD6E04D6E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204161"/>
            <a:ext cx="11514941" cy="7663739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7720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Março</a:t>
            </a:r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8D14BB18-BBA9-4F3B-4BD0-2C0AB5C06C16}"/>
              </a:ext>
            </a:extLst>
          </p:cNvPr>
          <p:cNvSpPr/>
          <p:nvPr userDrawn="1"/>
        </p:nvSpPr>
        <p:spPr>
          <a:xfrm>
            <a:off x="13182600" y="3467101"/>
            <a:ext cx="4341864" cy="6819900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A1BFEB5-2FD9-759B-1448-8155364D93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755" y="2285592"/>
            <a:ext cx="1029108" cy="10291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E3AD9FC-A8EE-86C7-A1C7-7893790A2AE5}"/>
              </a:ext>
            </a:extLst>
          </p:cNvPr>
          <p:cNvSpPr txBox="1"/>
          <p:nvPr userDrawn="1"/>
        </p:nvSpPr>
        <p:spPr>
          <a:xfrm>
            <a:off x="14173200" y="2331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8AE25F-922D-286E-7AEB-E5EBE4961A7B}"/>
              </a:ext>
            </a:extLst>
          </p:cNvPr>
          <p:cNvSpPr txBox="1"/>
          <p:nvPr userDrawn="1"/>
        </p:nvSpPr>
        <p:spPr>
          <a:xfrm>
            <a:off x="9067800" y="81325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F8EE8E-683F-E94B-0DCA-1017F14024EB}"/>
              </a:ext>
            </a:extLst>
          </p:cNvPr>
          <p:cNvSpPr txBox="1"/>
          <p:nvPr userDrawn="1"/>
        </p:nvSpPr>
        <p:spPr>
          <a:xfrm>
            <a:off x="9067800" y="134219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308459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7720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Abril</a:t>
            </a:r>
          </a:p>
        </p:txBody>
      </p:sp>
      <p:pic>
        <p:nvPicPr>
          <p:cNvPr id="2" name="Imagem 1" descr="Calendário&#10;&#10;Descrição gerada automaticamente">
            <a:extLst>
              <a:ext uri="{FF2B5EF4-FFF2-40B4-BE49-F238E27FC236}">
                <a16:creationId xmlns:a16="http://schemas.microsoft.com/office/drawing/2014/main" id="{87A12878-DF7F-B224-A17A-FBDF085B5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00301"/>
            <a:ext cx="11514941" cy="6573338"/>
          </a:xfrm>
          <a:prstGeom prst="rect">
            <a:avLst/>
          </a:prstGeom>
        </p:spPr>
      </p:pic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01956A1F-76AB-F2EC-6904-EBB6E8BDC1E6}"/>
              </a:ext>
            </a:extLst>
          </p:cNvPr>
          <p:cNvSpPr/>
          <p:nvPr userDrawn="1"/>
        </p:nvSpPr>
        <p:spPr>
          <a:xfrm>
            <a:off x="13182600" y="3467101"/>
            <a:ext cx="4341864" cy="6819900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75F6C5CE-AC50-8822-292D-0EE83D993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404" y="2289241"/>
            <a:ext cx="1025459" cy="102545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8136173-0381-9043-C811-C447634C3F67}"/>
              </a:ext>
            </a:extLst>
          </p:cNvPr>
          <p:cNvSpPr txBox="1"/>
          <p:nvPr userDrawn="1"/>
        </p:nvSpPr>
        <p:spPr>
          <a:xfrm>
            <a:off x="14173200" y="2331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E71102A-4220-62A0-3684-3EFA15381CFB}"/>
              </a:ext>
            </a:extLst>
          </p:cNvPr>
          <p:cNvSpPr txBox="1"/>
          <p:nvPr userDrawn="1"/>
        </p:nvSpPr>
        <p:spPr>
          <a:xfrm>
            <a:off x="9067800" y="81325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C6C874-58EE-7691-FE0F-6CFDCD362E1A}"/>
              </a:ext>
            </a:extLst>
          </p:cNvPr>
          <p:cNvSpPr txBox="1"/>
          <p:nvPr userDrawn="1"/>
        </p:nvSpPr>
        <p:spPr>
          <a:xfrm>
            <a:off x="9067800" y="134219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361895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lendário&#10;&#10;Descrição gerada automaticamente">
            <a:extLst>
              <a:ext uri="{FF2B5EF4-FFF2-40B4-BE49-F238E27FC236}">
                <a16:creationId xmlns:a16="http://schemas.microsoft.com/office/drawing/2014/main" id="{1440777D-0B82-0156-EDCB-96AE289B6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400301"/>
            <a:ext cx="11514941" cy="6573338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DC130976-D783-1A13-F670-732C969826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404" y="2095500"/>
            <a:ext cx="1025459" cy="102910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7720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Maio</a:t>
            </a:r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EB3CE417-2008-7091-FC2E-B13E45A3FD16}"/>
              </a:ext>
            </a:extLst>
          </p:cNvPr>
          <p:cNvSpPr/>
          <p:nvPr userDrawn="1"/>
        </p:nvSpPr>
        <p:spPr>
          <a:xfrm>
            <a:off x="13182600" y="3277008"/>
            <a:ext cx="4341864" cy="7200491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E80DAB-A3DF-91C8-C620-B2A9F3256920}"/>
              </a:ext>
            </a:extLst>
          </p:cNvPr>
          <p:cNvSpPr txBox="1"/>
          <p:nvPr userDrawn="1"/>
        </p:nvSpPr>
        <p:spPr>
          <a:xfrm>
            <a:off x="14173200" y="214121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54E18C-7736-F1C0-FFC4-4EF0212CD6B7}"/>
              </a:ext>
            </a:extLst>
          </p:cNvPr>
          <p:cNvSpPr txBox="1"/>
          <p:nvPr userDrawn="1"/>
        </p:nvSpPr>
        <p:spPr>
          <a:xfrm>
            <a:off x="9067800" y="81325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DFF500-35A7-F861-DB28-1B26675F641C}"/>
              </a:ext>
            </a:extLst>
          </p:cNvPr>
          <p:cNvSpPr txBox="1"/>
          <p:nvPr userDrawn="1"/>
        </p:nvSpPr>
        <p:spPr>
          <a:xfrm>
            <a:off x="9067800" y="134219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29741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Layout Personalizado">
    <p:bg>
      <p:bgPr>
        <a:solidFill>
          <a:srgbClr val="00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58048CF-DA59-A16C-989D-4A3EE8542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19100"/>
            <a:ext cx="2981870" cy="151180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4A55F0-6488-E5F8-FDE5-032751AD9782}"/>
              </a:ext>
            </a:extLst>
          </p:cNvPr>
          <p:cNvSpPr txBox="1"/>
          <p:nvPr userDrawn="1"/>
        </p:nvSpPr>
        <p:spPr>
          <a:xfrm>
            <a:off x="1143000" y="7720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bg1"/>
                </a:solidFill>
                <a:latin typeface="Lato" panose="020F0502020204030203" pitchFamily="34" charset="0"/>
              </a:rPr>
              <a:t>Junho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FE630753-774D-992C-EA6D-7A738EC5A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403" y="1866900"/>
            <a:ext cx="1025459" cy="1029108"/>
          </a:xfrm>
          <a:prstGeom prst="rect">
            <a:avLst/>
          </a:prstGeom>
        </p:spPr>
      </p:pic>
      <p:pic>
        <p:nvPicPr>
          <p:cNvPr id="4" name="Imagem 3" descr="Calendário&#10;&#10;Descrição gerada automaticamente">
            <a:extLst>
              <a:ext uri="{FF2B5EF4-FFF2-40B4-BE49-F238E27FC236}">
                <a16:creationId xmlns:a16="http://schemas.microsoft.com/office/drawing/2014/main" id="{CB838E3D-534D-6DA8-89EE-5B6165D393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400301"/>
            <a:ext cx="11514941" cy="6573338"/>
          </a:xfrm>
          <a:prstGeom prst="rect">
            <a:avLst/>
          </a:prstGeom>
        </p:spPr>
      </p:pic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F1D59B1E-45C6-9CD8-C2A1-ADB1D3544E7C}"/>
              </a:ext>
            </a:extLst>
          </p:cNvPr>
          <p:cNvSpPr/>
          <p:nvPr userDrawn="1"/>
        </p:nvSpPr>
        <p:spPr>
          <a:xfrm>
            <a:off x="13182600" y="3048408"/>
            <a:ext cx="4341864" cy="7238591"/>
          </a:xfrm>
          <a:prstGeom prst="round2SameRect">
            <a:avLst>
              <a:gd name="adj1" fmla="val 11489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BB2D6B-5480-1920-7BF3-5A43393B6766}"/>
              </a:ext>
            </a:extLst>
          </p:cNvPr>
          <p:cNvSpPr txBox="1"/>
          <p:nvPr userDrawn="1"/>
        </p:nvSpPr>
        <p:spPr>
          <a:xfrm>
            <a:off x="14173200" y="191261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Lato Light" panose="020F0302020204030203" pitchFamily="34" charset="0"/>
              </a:rPr>
              <a:t>Notas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2E3365-7683-19E1-7BD8-7573DF45D2CE}"/>
              </a:ext>
            </a:extLst>
          </p:cNvPr>
          <p:cNvSpPr txBox="1"/>
          <p:nvPr userDrawn="1"/>
        </p:nvSpPr>
        <p:spPr>
          <a:xfrm>
            <a:off x="9067800" y="81325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1D57FB"/>
                </a:solidFill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F481C8-7567-A11F-1251-43EA0134D927}"/>
              </a:ext>
            </a:extLst>
          </p:cNvPr>
          <p:cNvSpPr txBox="1"/>
          <p:nvPr userDrawn="1"/>
        </p:nvSpPr>
        <p:spPr>
          <a:xfrm>
            <a:off x="9067800" y="1342192"/>
            <a:ext cx="678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</p:spTree>
    <p:extLst>
      <p:ext uri="{BB962C8B-B14F-4D97-AF65-F5344CB8AC3E}">
        <p14:creationId xmlns:p14="http://schemas.microsoft.com/office/powerpoint/2010/main" val="316492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68FCA1B-9894-19E2-627B-6937E6AE309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87716690"/>
              </p:ext>
            </p:extLst>
          </p:nvPr>
        </p:nvGraphicFramePr>
        <p:xfrm>
          <a:off x="1128" y="-1894211"/>
          <a:ext cx="10590672" cy="174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112">
                  <a:extLst>
                    <a:ext uri="{9D8B030D-6E8A-4147-A177-3AD203B41FA5}">
                      <a16:colId xmlns:a16="http://schemas.microsoft.com/office/drawing/2014/main" val="113356715"/>
                    </a:ext>
                  </a:extLst>
                </a:gridCol>
                <a:gridCol w="1765112">
                  <a:extLst>
                    <a:ext uri="{9D8B030D-6E8A-4147-A177-3AD203B41FA5}">
                      <a16:colId xmlns:a16="http://schemas.microsoft.com/office/drawing/2014/main" val="1893748557"/>
                    </a:ext>
                  </a:extLst>
                </a:gridCol>
                <a:gridCol w="1765112">
                  <a:extLst>
                    <a:ext uri="{9D8B030D-6E8A-4147-A177-3AD203B41FA5}">
                      <a16:colId xmlns:a16="http://schemas.microsoft.com/office/drawing/2014/main" val="3665862388"/>
                    </a:ext>
                  </a:extLst>
                </a:gridCol>
                <a:gridCol w="1765112">
                  <a:extLst>
                    <a:ext uri="{9D8B030D-6E8A-4147-A177-3AD203B41FA5}">
                      <a16:colId xmlns:a16="http://schemas.microsoft.com/office/drawing/2014/main" val="1637575257"/>
                    </a:ext>
                  </a:extLst>
                </a:gridCol>
                <a:gridCol w="1765112">
                  <a:extLst>
                    <a:ext uri="{9D8B030D-6E8A-4147-A177-3AD203B41FA5}">
                      <a16:colId xmlns:a16="http://schemas.microsoft.com/office/drawing/2014/main" val="4166342288"/>
                    </a:ext>
                  </a:extLst>
                </a:gridCol>
                <a:gridCol w="1765112">
                  <a:extLst>
                    <a:ext uri="{9D8B030D-6E8A-4147-A177-3AD203B41FA5}">
                      <a16:colId xmlns:a16="http://schemas.microsoft.com/office/drawing/2014/main" val="2032188156"/>
                    </a:ext>
                  </a:extLst>
                </a:gridCol>
              </a:tblGrid>
              <a:tr h="174187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45A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57F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DA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8646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9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5" r:id="rId15"/>
    <p:sldLayoutId id="2147483671" r:id="rId16"/>
    <p:sldLayoutId id="2147483672" r:id="rId17"/>
    <p:sldLayoutId id="2147483674" r:id="rId18"/>
    <p:sldLayoutId id="2147483675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groupholdingsolucoes.com.br/contato/?utm_source=materialrico&amp;utm_medium=calendario&amp;utm_id=calendariosazonal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groupholdingsolucoes.com.br/contato/?utm_source=materialrico&amp;utm_medium=calendario&amp;utm_id=calendariosazon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groupholdingsolucoes.com.br/contato/?utm_source=materialrico&amp;utm_medium=calendario&amp;utm_id=calendariosazonal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groupholdingsolucoes.com.br/contato/?utm_source=materialrico&amp;utm_medium=calendario&amp;utm_id=calendariosazonal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groupholdingsolucoes.com.br/contato/?utm_source=materialrico&amp;utm_medium=calendario&amp;utm_id=calendariosazona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groupholdingsolucoes.com.br/contato/?utm_source=materialrico&amp;utm_medium=calendario&amp;utm_id=calendariosazona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groupholdingsolucoes.com.br/contato/?utm_source=materialrico&amp;utm_medium=calendario&amp;utm_id=calendariosazona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groupholdingsolucoes.com.br/contato/?utm_source=materialrico&amp;utm_medium=calendario&amp;utm_id=calendariosazona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groupholdingsolucoes.com.br/contato/?utm_source=materialrico&amp;utm_medium=calendario&amp;utm_id=calendariosazona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5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A7F23694-8374-5D4D-E87A-CAD602B5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3848100"/>
            <a:ext cx="4876800" cy="24725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5E62E34-C388-802D-E446-2E0B736FF4EF}"/>
              </a:ext>
            </a:extLst>
          </p:cNvPr>
          <p:cNvSpPr txBox="1"/>
          <p:nvPr/>
        </p:nvSpPr>
        <p:spPr>
          <a:xfrm>
            <a:off x="3048000" y="4076700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>
                <a:latin typeface="Lato Black" panose="020F0A02020204030203" pitchFamily="34" charset="0"/>
              </a:rPr>
              <a:t>CALENDÁRIO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CB73CC6-3072-4C8F-5CC1-2086D428834E}"/>
              </a:ext>
            </a:extLst>
          </p:cNvPr>
          <p:cNvSpPr txBox="1"/>
          <p:nvPr/>
        </p:nvSpPr>
        <p:spPr>
          <a:xfrm>
            <a:off x="3048000" y="4964549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spc="-300">
                <a:solidFill>
                  <a:schemeClr val="bg1"/>
                </a:solidFill>
                <a:latin typeface="Lato" panose="020F0502020204030203" pitchFamily="34" charset="0"/>
              </a:rPr>
              <a:t>SAZONAL 2025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6624839D-EB11-F3E2-2B4B-93586C6E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77" y="4405877"/>
            <a:ext cx="1423423" cy="14234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EE2519-B110-1C68-6C10-397D63F1B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13067"/>
              </p:ext>
            </p:extLst>
          </p:nvPr>
        </p:nvGraphicFramePr>
        <p:xfrm>
          <a:off x="1226049" y="2476500"/>
          <a:ext cx="11346951" cy="6385822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433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>
                        <a:solidFill>
                          <a:srgbClr val="C6D9DA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901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901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901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901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2F0EF41-F176-50DA-BDBB-6D06796A96ED}"/>
              </a:ext>
            </a:extLst>
          </p:cNvPr>
          <p:cNvSpPr/>
          <p:nvPr/>
        </p:nvSpPr>
        <p:spPr>
          <a:xfrm>
            <a:off x="13644562" y="3410954"/>
            <a:ext cx="41100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b="1" dirty="0">
                <a:solidFill>
                  <a:srgbClr val="1D57FB"/>
                </a:solidFill>
                <a:latin typeface="+mj-lt"/>
                <a:cs typeface="Arial" panose="020B0604020202020204" pitchFamily="34" charset="0"/>
              </a:rPr>
              <a:t>12.06 – Dia dos Namorados</a:t>
            </a:r>
            <a:endParaRPr lang="pt-BR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E49F95-9E9B-5BC9-8911-0ACDE8D6C805}"/>
              </a:ext>
            </a:extLst>
          </p:cNvPr>
          <p:cNvSpPr/>
          <p:nvPr/>
        </p:nvSpPr>
        <p:spPr>
          <a:xfrm>
            <a:off x="13639800" y="3791954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30.06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Junho Vermelho: Doação de Sangue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A8A4ECF-0B6A-4D64-09C7-DBDB4BE9DE71}"/>
              </a:ext>
            </a:extLst>
          </p:cNvPr>
          <p:cNvSpPr/>
          <p:nvPr/>
        </p:nvSpPr>
        <p:spPr>
          <a:xfrm>
            <a:off x="13639800" y="4401554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01.06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Nacional do Vinho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05.06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Meio Ambiente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12.06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dos Namorados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14.06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Doação de Sangue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14.06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da Manicure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24.06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São João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28.06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Orgulho LGBTQIAP+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3F98044-BFBC-004D-95DE-077E6ECE3D0F}"/>
              </a:ext>
            </a:extLst>
          </p:cNvPr>
          <p:cNvGrpSpPr/>
          <p:nvPr/>
        </p:nvGrpSpPr>
        <p:grpSpPr>
          <a:xfrm>
            <a:off x="13639801" y="6306554"/>
            <a:ext cx="990600" cy="457200"/>
            <a:chOff x="13870487" y="6819900"/>
            <a:chExt cx="1674313" cy="457200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D82758C5-A604-816D-CB2D-503F6AFC494F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9AB81D6-3A34-EDFF-3636-EE00B442B427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Ação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B46CC23B-2D77-144D-A8F4-35BF78DB89B3}"/>
              </a:ext>
            </a:extLst>
          </p:cNvPr>
          <p:cNvSpPr/>
          <p:nvPr/>
        </p:nvSpPr>
        <p:spPr>
          <a:xfrm>
            <a:off x="13639800" y="6611354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dos Namorados: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Promova experiências disruptivas de trade marketing e grude na mente do seu cliente.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5F59C0C-7C4F-CB0B-CCC6-F68D12B134C1}"/>
              </a:ext>
            </a:extLst>
          </p:cNvPr>
          <p:cNvGrpSpPr/>
          <p:nvPr/>
        </p:nvGrpSpPr>
        <p:grpSpPr>
          <a:xfrm>
            <a:off x="13639801" y="7601954"/>
            <a:ext cx="990600" cy="457200"/>
            <a:chOff x="13870487" y="6819900"/>
            <a:chExt cx="1674313" cy="457200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EF31377D-C97D-C0A2-4D24-2465316A7E91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78E5BEFA-6954-F5A6-FB7A-823EC3533D6E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Ação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6866DADE-F838-79E4-DFAB-883C4AB8D8E7}"/>
              </a:ext>
            </a:extLst>
          </p:cNvPr>
          <p:cNvSpPr/>
          <p:nvPr/>
        </p:nvSpPr>
        <p:spPr>
          <a:xfrm>
            <a:off x="13639800" y="7906754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São João: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Deixe seu PDV atrativo para as festanças juninas!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2D03DC7-6DF7-EA3C-7BCA-92B0528AF8E6}"/>
              </a:ext>
            </a:extLst>
          </p:cNvPr>
          <p:cNvGrpSpPr/>
          <p:nvPr/>
        </p:nvGrpSpPr>
        <p:grpSpPr>
          <a:xfrm>
            <a:off x="13639800" y="8592554"/>
            <a:ext cx="1674313" cy="457200"/>
            <a:chOff x="13870487" y="6819900"/>
            <a:chExt cx="1674313" cy="457200"/>
          </a:xfrm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261E286C-7912-3D1A-AF61-2E7CECD97AAA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967F784-5EA1-2B8B-80CE-A8232F0BCC80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Volta às aulas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3344A398-25A9-5612-D61C-40463370C2E4}"/>
              </a:ext>
            </a:extLst>
          </p:cNvPr>
          <p:cNvSpPr/>
          <p:nvPr/>
        </p:nvSpPr>
        <p:spPr>
          <a:xfrm>
            <a:off x="13639800" y="8897355"/>
            <a:ext cx="3505200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de processos de R&amp;S.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B9DCEC5-7280-781F-F63E-1723660C7E7C}"/>
              </a:ext>
            </a:extLst>
          </p:cNvPr>
          <p:cNvSpPr/>
          <p:nvPr/>
        </p:nvSpPr>
        <p:spPr>
          <a:xfrm>
            <a:off x="13632180" y="9202154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Programe-se para suas necessidades </a:t>
            </a:r>
          </a:p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de profissionais extras.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9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0F68217-07E0-E91D-CDC5-67EDCB71E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86636"/>
              </p:ext>
            </p:extLst>
          </p:nvPr>
        </p:nvGraphicFramePr>
        <p:xfrm>
          <a:off x="1219200" y="2476500"/>
          <a:ext cx="11346951" cy="6387212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635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AFFECD7-A48E-FA95-A44C-7E7453F28971}"/>
              </a:ext>
            </a:extLst>
          </p:cNvPr>
          <p:cNvSpPr/>
          <p:nvPr/>
        </p:nvSpPr>
        <p:spPr>
          <a:xfrm>
            <a:off x="13639800" y="3868154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500"/>
              </a:lnSpc>
            </a:pPr>
            <a:r>
              <a:rPr lang="pt-BR" sz="1600" b="1" dirty="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31.07  </a:t>
            </a:r>
            <a:r>
              <a:rPr lang="pt-BR" sz="1600" dirty="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Julho Amarelo: Conscientização sobre o Câncer Ósseo e também as hepatites virais.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C1381F-A22B-1D81-3767-9E722C01BE33}"/>
              </a:ext>
            </a:extLst>
          </p:cNvPr>
          <p:cNvSpPr/>
          <p:nvPr/>
        </p:nvSpPr>
        <p:spPr>
          <a:xfrm>
            <a:off x="13639800" y="4553954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07.07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Chocolate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08.07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Panificador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10.07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da Pizza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16.07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Comerciante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19.07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da Caridade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19.07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Nacional do Futebol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20.07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Biscoito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26.07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dos Avós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0E6F1F9-296C-B145-BF39-6AB20F4694BC}"/>
              </a:ext>
            </a:extLst>
          </p:cNvPr>
          <p:cNvGrpSpPr/>
          <p:nvPr/>
        </p:nvGrpSpPr>
        <p:grpSpPr>
          <a:xfrm>
            <a:off x="13639800" y="8275722"/>
            <a:ext cx="1447799" cy="457200"/>
            <a:chOff x="13870487" y="6819900"/>
            <a:chExt cx="1674313" cy="457200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F3897C93-0DDA-A4BB-C3EA-B627A5FB5921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8E2B540-4DDA-514D-E694-4583102D52F0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Dia dos Pais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4A897ED4-D338-E8CC-4496-3C967BC5A447}"/>
              </a:ext>
            </a:extLst>
          </p:cNvPr>
          <p:cNvSpPr/>
          <p:nvPr/>
        </p:nvSpPr>
        <p:spPr>
          <a:xfrm>
            <a:off x="13639800" y="8580522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dos processos de recrutamento e seleção. Precisando de profissionais temporários ou promotores de vendas?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AAE69C8-ED24-C574-0374-5CA4649D1D8E}"/>
              </a:ext>
            </a:extLst>
          </p:cNvPr>
          <p:cNvSpPr/>
          <p:nvPr/>
        </p:nvSpPr>
        <p:spPr>
          <a:xfrm>
            <a:off x="13632180" y="9266322"/>
            <a:ext cx="3505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3"/>
              </a:rPr>
              <a:t>Entre em contato com a Gi </a:t>
            </a:r>
            <a:r>
              <a:rPr lang="pt-BR" sz="1600" err="1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3"/>
              </a:rPr>
              <a:t>Group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3"/>
              </a:rPr>
              <a:t> Holding no início do mês, ou mesmo em Junho.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59FD9B1-E34D-5B7D-2F20-832CA0DBD003}"/>
              </a:ext>
            </a:extLst>
          </p:cNvPr>
          <p:cNvGrpSpPr/>
          <p:nvPr/>
        </p:nvGrpSpPr>
        <p:grpSpPr>
          <a:xfrm>
            <a:off x="13639800" y="6827922"/>
            <a:ext cx="1674313" cy="457200"/>
            <a:chOff x="13870487" y="6819900"/>
            <a:chExt cx="1674313" cy="457200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8B327D8A-5424-E508-EA98-00C11CC26EF8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1D78C316-6261-BF1C-B7BA-1BA1B20DD5DF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Volta às aulas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4C412E01-1451-043B-83C3-F057EC806E6D}"/>
              </a:ext>
            </a:extLst>
          </p:cNvPr>
          <p:cNvSpPr/>
          <p:nvPr/>
        </p:nvSpPr>
        <p:spPr>
          <a:xfrm>
            <a:off x="13639800" y="7132723"/>
            <a:ext cx="3505200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das contratações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516AAC7-7A07-BBD1-F359-82B26CE44E89}"/>
              </a:ext>
            </a:extLst>
          </p:cNvPr>
          <p:cNvGrpSpPr/>
          <p:nvPr/>
        </p:nvGrpSpPr>
        <p:grpSpPr>
          <a:xfrm>
            <a:off x="13639801" y="7513722"/>
            <a:ext cx="838200" cy="457200"/>
            <a:chOff x="13870487" y="6819900"/>
            <a:chExt cx="1674313" cy="457200"/>
          </a:xfrm>
        </p:grpSpPr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DF300E58-F1FB-850F-F5B4-771E00E106E7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55D555A-0286-CD86-D53A-E469BDE8E473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Ação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D6EE92-F157-5D29-0136-0497F6698248}"/>
              </a:ext>
            </a:extLst>
          </p:cNvPr>
          <p:cNvSpPr/>
          <p:nvPr/>
        </p:nvSpPr>
        <p:spPr>
          <a:xfrm>
            <a:off x="13639800" y="7818522"/>
            <a:ext cx="3505200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comerciante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1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D7E061C-155B-34C7-0A3E-C61F9BF53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13806"/>
              </p:ext>
            </p:extLst>
          </p:nvPr>
        </p:nvGraphicFramePr>
        <p:xfrm>
          <a:off x="1219200" y="2247900"/>
          <a:ext cx="11346951" cy="7477350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635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52729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774AB954-C673-CECD-024B-4960C5451ACC}"/>
              </a:ext>
            </a:extLst>
          </p:cNvPr>
          <p:cNvSpPr/>
          <p:nvPr/>
        </p:nvSpPr>
        <p:spPr>
          <a:xfrm>
            <a:off x="13644562" y="3791955"/>
            <a:ext cx="41100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b="1">
                <a:solidFill>
                  <a:srgbClr val="1D57FB"/>
                </a:solidFill>
                <a:latin typeface="+mj-lt"/>
                <a:cs typeface="Arial" panose="020B0604020202020204" pitchFamily="34" charset="0"/>
              </a:rPr>
              <a:t>10.08 – Dia dos Pais</a:t>
            </a:r>
            <a:endParaRPr lang="pt-BR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BFB6C1-0C49-56C7-95DA-0621D349698A}"/>
              </a:ext>
            </a:extLst>
          </p:cNvPr>
          <p:cNvSpPr/>
          <p:nvPr/>
        </p:nvSpPr>
        <p:spPr>
          <a:xfrm>
            <a:off x="13639800" y="4172954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5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31.08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Agosto Dourado: Conscientização do Aleitamento Materno.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89EF38-B4D6-0479-A136-11D0CC14DE6D}"/>
              </a:ext>
            </a:extLst>
          </p:cNvPr>
          <p:cNvSpPr/>
          <p:nvPr/>
        </p:nvSpPr>
        <p:spPr>
          <a:xfrm>
            <a:off x="13639800" y="4782554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01.08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da Amamentação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01.08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Mundial da Cerveja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08.08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Internacional do Gato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15.08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dos Solteiros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23.08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Promotor de Vendas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29.08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Internacional do Gamer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30.08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Vendedor Lojista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31.08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Nutricionista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31.08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Internacional do Bacon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CE683F9E-D15A-1D58-D3B5-5947987750CF}"/>
              </a:ext>
            </a:extLst>
          </p:cNvPr>
          <p:cNvGrpSpPr/>
          <p:nvPr/>
        </p:nvGrpSpPr>
        <p:grpSpPr>
          <a:xfrm>
            <a:off x="13639800" y="8516354"/>
            <a:ext cx="1447799" cy="457200"/>
            <a:chOff x="13870487" y="6819900"/>
            <a:chExt cx="1674313" cy="457200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795BA0F9-CE59-BA72-AAE8-6A660CE42A7B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233909-2B1D-D3DD-1B95-A3F8F1D6B5DE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Dia dos Pais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45284D2A-B091-F680-61FB-250E979254E8}"/>
              </a:ext>
            </a:extLst>
          </p:cNvPr>
          <p:cNvSpPr/>
          <p:nvPr/>
        </p:nvSpPr>
        <p:spPr>
          <a:xfrm>
            <a:off x="13639800" y="8897354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15 dias antes - início das contratações de temporários e eventuais.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62FBE1C-281A-1706-C6B9-209B82E501E6}"/>
              </a:ext>
            </a:extLst>
          </p:cNvPr>
          <p:cNvGrpSpPr/>
          <p:nvPr/>
        </p:nvGrpSpPr>
        <p:grpSpPr>
          <a:xfrm>
            <a:off x="13639801" y="7297154"/>
            <a:ext cx="838200" cy="457200"/>
            <a:chOff x="13870487" y="6819900"/>
            <a:chExt cx="1674313" cy="457200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B76F0B46-5A69-5397-DC07-799B60C1AB22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35060CD-79E4-A94B-E211-840CEE617218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Ação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646CB291-7275-EE88-C815-51B1DF9EEA4C}"/>
              </a:ext>
            </a:extLst>
          </p:cNvPr>
          <p:cNvSpPr/>
          <p:nvPr/>
        </p:nvSpPr>
        <p:spPr>
          <a:xfrm>
            <a:off x="13639800" y="7678155"/>
            <a:ext cx="3505200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Promotor de Vendas: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Que tal homenagear esses profissionais essenciais no varejo?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0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B7B0CEB-F0EF-0797-DAF1-CFA3F74B3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2638"/>
              </p:ext>
            </p:extLst>
          </p:nvPr>
        </p:nvGraphicFramePr>
        <p:xfrm>
          <a:off x="1226049" y="2476500"/>
          <a:ext cx="11346951" cy="6387212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635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D3382A0F-190F-A25D-547C-4A010B7F3958}"/>
              </a:ext>
            </a:extLst>
          </p:cNvPr>
          <p:cNvSpPr/>
          <p:nvPr/>
        </p:nvSpPr>
        <p:spPr>
          <a:xfrm>
            <a:off x="13644562" y="3771903"/>
            <a:ext cx="41100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b="1">
                <a:solidFill>
                  <a:srgbClr val="1D57FB"/>
                </a:solidFill>
                <a:latin typeface="+mj-lt"/>
                <a:cs typeface="Arial" panose="020B0604020202020204" pitchFamily="34" charset="0"/>
              </a:rPr>
              <a:t>07.09 – Independência do Brasil</a:t>
            </a:r>
            <a:endParaRPr lang="pt-B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0AC8C7-1ADF-CD37-DD53-63FA8D32CC82}"/>
              </a:ext>
            </a:extLst>
          </p:cNvPr>
          <p:cNvSpPr/>
          <p:nvPr/>
        </p:nvSpPr>
        <p:spPr>
          <a:xfrm>
            <a:off x="13639800" y="4152902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5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30.09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Setembro Amarelo: Prevenção ao Suicídio.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E9931B-67CD-6A78-F557-86FFAAAFA61C}"/>
              </a:ext>
            </a:extLst>
          </p:cNvPr>
          <p:cNvSpPr/>
          <p:nvPr/>
        </p:nvSpPr>
        <p:spPr>
          <a:xfrm>
            <a:off x="13639800" y="4610102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02.09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 Dia do Florista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06.09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Sexo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07.09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Independência do Brasil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09.09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Cachorro-quente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15.09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Cliente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23.09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Sorvete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C2C87847-3426-A0F4-161C-C4B4ACB65739}"/>
              </a:ext>
            </a:extLst>
          </p:cNvPr>
          <p:cNvGrpSpPr/>
          <p:nvPr/>
        </p:nvGrpSpPr>
        <p:grpSpPr>
          <a:xfrm>
            <a:off x="13639801" y="6286502"/>
            <a:ext cx="838200" cy="457200"/>
            <a:chOff x="13870487" y="6819900"/>
            <a:chExt cx="1674313" cy="457200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CFA7B59D-73A2-ED2E-34C5-C142A0806AB9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4A122C2-2579-D123-F26D-B4FA9AF66A1F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Ação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57FE68A6-AC34-73E1-DEAE-052AE0B73D02}"/>
              </a:ext>
            </a:extLst>
          </p:cNvPr>
          <p:cNvSpPr/>
          <p:nvPr/>
        </p:nvSpPr>
        <p:spPr>
          <a:xfrm>
            <a:off x="13639800" y="6667503"/>
            <a:ext cx="3505200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Cliente: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Crie ações de fidelização com ajuda de uma equipe especializada.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B370A6C-C6AD-968C-04D9-107D3FDB414E}"/>
              </a:ext>
            </a:extLst>
          </p:cNvPr>
          <p:cNvGrpSpPr/>
          <p:nvPr/>
        </p:nvGrpSpPr>
        <p:grpSpPr>
          <a:xfrm>
            <a:off x="13639800" y="7429502"/>
            <a:ext cx="1912387" cy="457200"/>
            <a:chOff x="13870487" y="6819900"/>
            <a:chExt cx="1674313" cy="457200"/>
          </a:xfrm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E67AFD58-8601-3A1A-726B-3A7C97993A23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BEBF8D3-6179-BF7C-6EA3-31CC7B671665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Dia das Crianças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239ABE0A-A960-1D9E-890A-34F9630DEF77}"/>
              </a:ext>
            </a:extLst>
          </p:cNvPr>
          <p:cNvSpPr/>
          <p:nvPr/>
        </p:nvSpPr>
        <p:spPr>
          <a:xfrm>
            <a:off x="13639800" y="7810503"/>
            <a:ext cx="3505200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dos processos de Recrutamento e Seleção de profissionais temporários e eventuais.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E4F5320-84BD-87C9-8B45-68B95BA9CF33}"/>
              </a:ext>
            </a:extLst>
          </p:cNvPr>
          <p:cNvSpPr/>
          <p:nvPr/>
        </p:nvSpPr>
        <p:spPr>
          <a:xfrm>
            <a:off x="13563600" y="8648703"/>
            <a:ext cx="3657600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chemeClr val="bg1"/>
                </a:solidFill>
                <a:highlight>
                  <a:srgbClr val="00145A"/>
                </a:highlight>
                <a:latin typeface="+mj-lt"/>
                <a:cs typeface="Arial" panose="020B0604020202020204" pitchFamily="34" charset="0"/>
              </a:rPr>
              <a:t>Atenção!</a:t>
            </a:r>
            <a:r>
              <a:rPr lang="pt-BR"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A Black Friday vem aí! </a:t>
            </a:r>
            <a:b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</a:b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É hora de se preparar com profissionais temporários, eventuais e treinamento de vendas. </a:t>
            </a:r>
            <a:r>
              <a:rPr lang="pt-BR" sz="1600">
                <a:solidFill>
                  <a:srgbClr val="0000FF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Fale já com a Gi </a:t>
            </a:r>
            <a:r>
              <a:rPr lang="pt-BR" sz="1600" err="1">
                <a:solidFill>
                  <a:srgbClr val="1D57FB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</a:t>
            </a:r>
            <a:r>
              <a:rPr lang="pt-BR" sz="1600">
                <a:solidFill>
                  <a:srgbClr val="1D57FB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Holding!</a:t>
            </a:r>
            <a:endParaRPr lang="pt-BR" sz="1600">
              <a:solidFill>
                <a:srgbClr val="1D57FB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02A63B3-0556-4BF3-67E4-9CA2601AC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68797"/>
              </p:ext>
            </p:extLst>
          </p:nvPr>
        </p:nvGraphicFramePr>
        <p:xfrm>
          <a:off x="1219200" y="2490088"/>
          <a:ext cx="11346951" cy="6387212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635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0E88F8AF-6282-B745-F796-3B7933CF8575}"/>
              </a:ext>
            </a:extLst>
          </p:cNvPr>
          <p:cNvSpPr/>
          <p:nvPr/>
        </p:nvSpPr>
        <p:spPr>
          <a:xfrm>
            <a:off x="13644562" y="3771903"/>
            <a:ext cx="41100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b="1">
                <a:solidFill>
                  <a:srgbClr val="1D57FB"/>
                </a:solidFill>
                <a:latin typeface="+mj-lt"/>
                <a:cs typeface="Arial" panose="020B0604020202020204" pitchFamily="34" charset="0"/>
              </a:rPr>
              <a:t>12.10 – Dia das Crianças</a:t>
            </a:r>
            <a:endParaRPr lang="pt-B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EDDD596-D839-0CC6-249A-7F40A29C3A75}"/>
              </a:ext>
            </a:extLst>
          </p:cNvPr>
          <p:cNvSpPr/>
          <p:nvPr/>
        </p:nvSpPr>
        <p:spPr>
          <a:xfrm>
            <a:off x="13639800" y="4152902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5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31.10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Outubro Rosa: Mês mundial de combate ao Câncer de Mama.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44AEC03-4347-A241-2F3F-47FFBAC53906}"/>
              </a:ext>
            </a:extLst>
          </p:cNvPr>
          <p:cNvSpPr/>
          <p:nvPr/>
        </p:nvSpPr>
        <p:spPr>
          <a:xfrm>
            <a:off x="13639800" y="4610102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01.10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Idoso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01.10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Vendedor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12.10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Padroeira do Brasil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15.10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Professor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16.10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Pão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18.10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Médico</a:t>
            </a: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22.10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Enólogo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25.10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Macarrão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25.10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Dentista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31.10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Halloween (Dia das Bruxas)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55F096A-5FA7-A099-56A6-8B180153324A}"/>
              </a:ext>
            </a:extLst>
          </p:cNvPr>
          <p:cNvGrpSpPr/>
          <p:nvPr/>
        </p:nvGrpSpPr>
        <p:grpSpPr>
          <a:xfrm>
            <a:off x="13639801" y="8191502"/>
            <a:ext cx="838200" cy="457200"/>
            <a:chOff x="13870487" y="6819900"/>
            <a:chExt cx="1674313" cy="457200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6FCD338E-1B79-11E7-8E3E-26F6E80BB6A0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B13011A-D8FD-3FFB-47AD-A4FBE657CE2E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Ação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FB653DB5-406F-BB5D-63AF-BBA0E56B183C}"/>
              </a:ext>
            </a:extLst>
          </p:cNvPr>
          <p:cNvSpPr/>
          <p:nvPr/>
        </p:nvSpPr>
        <p:spPr>
          <a:xfrm>
            <a:off x="13639800" y="8572503"/>
            <a:ext cx="3505200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Vendedor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0C6ACB4-A1A2-0963-E8BD-2CD3C7A30609}"/>
              </a:ext>
            </a:extLst>
          </p:cNvPr>
          <p:cNvGrpSpPr/>
          <p:nvPr/>
        </p:nvGrpSpPr>
        <p:grpSpPr>
          <a:xfrm>
            <a:off x="13639800" y="7277102"/>
            <a:ext cx="1912387" cy="457200"/>
            <a:chOff x="13870487" y="6819900"/>
            <a:chExt cx="1674313" cy="457200"/>
          </a:xfrm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0E6544C7-5EB7-0A91-180F-0CFC400947C4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7321AB55-D88E-348B-8650-B585522029CA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Dia das Crianças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93D636B-EE34-80F2-1678-681444823329}"/>
              </a:ext>
            </a:extLst>
          </p:cNvPr>
          <p:cNvGrpSpPr/>
          <p:nvPr/>
        </p:nvGrpSpPr>
        <p:grpSpPr>
          <a:xfrm>
            <a:off x="13639800" y="9029702"/>
            <a:ext cx="1912387" cy="457200"/>
            <a:chOff x="13870487" y="6819900"/>
            <a:chExt cx="1674313" cy="457200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15E84BD5-BFED-DE5D-5BB2-24308BA24EB8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768945E-197B-A692-184A-79CC125EDEE9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Black Friday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BA0A5D5F-0544-07B6-4045-3AB4CAC8864D}"/>
              </a:ext>
            </a:extLst>
          </p:cNvPr>
          <p:cNvSpPr/>
          <p:nvPr/>
        </p:nvSpPr>
        <p:spPr>
          <a:xfrm>
            <a:off x="13639800" y="7616257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15 dias antes - início das contratações de profissionais extras.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2E5F634-5D8E-E05C-406B-AE6524FDEF0A}"/>
              </a:ext>
            </a:extLst>
          </p:cNvPr>
          <p:cNvSpPr/>
          <p:nvPr/>
        </p:nvSpPr>
        <p:spPr>
          <a:xfrm>
            <a:off x="13639800" y="9410702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de processos R&amp;S.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1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4234C3C-C5DB-2641-D754-4A97F611D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92972"/>
              </p:ext>
            </p:extLst>
          </p:nvPr>
        </p:nvGraphicFramePr>
        <p:xfrm>
          <a:off x="1219200" y="2171700"/>
          <a:ext cx="11346951" cy="7477350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635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80736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03E20452-904B-860E-331E-53D990D7E845}"/>
              </a:ext>
            </a:extLst>
          </p:cNvPr>
          <p:cNvSpPr/>
          <p:nvPr/>
        </p:nvSpPr>
        <p:spPr>
          <a:xfrm>
            <a:off x="13563600" y="8648703"/>
            <a:ext cx="3657600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chemeClr val="bg1"/>
                </a:solidFill>
                <a:highlight>
                  <a:srgbClr val="00145A"/>
                </a:highlight>
                <a:latin typeface="+mj-lt"/>
                <a:cs typeface="Arial" panose="020B0604020202020204" pitchFamily="34" charset="0"/>
              </a:rPr>
              <a:t>Atenção!</a:t>
            </a:r>
            <a:r>
              <a:rPr lang="pt-BR"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Quer treinar sua equipe de vendas para o fim de ano? </a:t>
            </a:r>
            <a:r>
              <a:rPr lang="pt-BR" sz="1600">
                <a:solidFill>
                  <a:srgbClr val="0000FF"/>
                </a:solidFill>
                <a:latin typeface="+mj-lt"/>
                <a:cs typeface="Arial" panose="020B0604020202020204" pitchFamily="34" charset="0"/>
                <a:hlinkClick r:id="rId2"/>
              </a:rPr>
              <a:t>Saiba mais sobre nossas soluções de Treinamento &amp; Desenvolvimento!</a:t>
            </a:r>
            <a:endParaRPr lang="pt-BR" sz="1600">
              <a:solidFill>
                <a:srgbClr val="1D57FB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9EF22C4-B744-06B7-AE53-696D8B3AC766}"/>
              </a:ext>
            </a:extLst>
          </p:cNvPr>
          <p:cNvGrpSpPr/>
          <p:nvPr/>
        </p:nvGrpSpPr>
        <p:grpSpPr>
          <a:xfrm>
            <a:off x="13639800" y="6515102"/>
            <a:ext cx="1912387" cy="457200"/>
            <a:chOff x="13870487" y="6819900"/>
            <a:chExt cx="1674313" cy="457200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73F62B51-910C-2E50-D315-05C6DCFA46F7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27ED65D-9E14-452B-0383-5D3AF06EB8C9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Black Friday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FABA4138-1DA2-E4C3-AEBD-A39E6FDE7B30}"/>
              </a:ext>
            </a:extLst>
          </p:cNvPr>
          <p:cNvSpPr/>
          <p:nvPr/>
        </p:nvSpPr>
        <p:spPr>
          <a:xfrm>
            <a:off x="13639800" y="6854257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15 dias antes - início das contratações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25067D7-A19C-4C72-4053-755C512EFD0B}"/>
              </a:ext>
            </a:extLst>
          </p:cNvPr>
          <p:cNvGrpSpPr/>
          <p:nvPr/>
        </p:nvGrpSpPr>
        <p:grpSpPr>
          <a:xfrm>
            <a:off x="13639800" y="7277102"/>
            <a:ext cx="1912387" cy="457200"/>
            <a:chOff x="13870487" y="6819900"/>
            <a:chExt cx="1674313" cy="457200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08647745-3893-C972-96D5-10BD01560786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3BC1855-FDC3-E5D9-24B2-EF2E4F4F1657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Natal e </a:t>
              </a:r>
              <a:r>
                <a:rPr lang="pt-BR" sz="1600" b="1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Reveillon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B538BF-E421-1F3D-78EF-7C783A7F859E}"/>
              </a:ext>
            </a:extLst>
          </p:cNvPr>
          <p:cNvSpPr/>
          <p:nvPr/>
        </p:nvSpPr>
        <p:spPr>
          <a:xfrm>
            <a:off x="13639800" y="7616257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de processos de R&amp;S. Feche antecipadamente suas demandas de profissionais para o fim do ano e garanta um atendimento excelente!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B1FF147-DFA3-E4BA-EAD1-392CD5BF165C}"/>
              </a:ext>
            </a:extLst>
          </p:cNvPr>
          <p:cNvSpPr/>
          <p:nvPr/>
        </p:nvSpPr>
        <p:spPr>
          <a:xfrm>
            <a:off x="13644562" y="3771903"/>
            <a:ext cx="41100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b="1">
                <a:solidFill>
                  <a:srgbClr val="1D57FB"/>
                </a:solidFill>
                <a:latin typeface="+mj-lt"/>
                <a:cs typeface="Arial" panose="020B0604020202020204" pitchFamily="34" charset="0"/>
              </a:rPr>
              <a:t>28.11 – Black Friday</a:t>
            </a:r>
            <a:endParaRPr lang="pt-B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7AEC5CC-DDF1-EDEF-6B01-C28C176782E3}"/>
              </a:ext>
            </a:extLst>
          </p:cNvPr>
          <p:cNvSpPr/>
          <p:nvPr/>
        </p:nvSpPr>
        <p:spPr>
          <a:xfrm>
            <a:off x="13639800" y="4152902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5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30.11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Novembro Azul: Mês mundial de combate ao Câncer de Próstata.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B5C4C52-F7BE-0BCB-7B50-CD806563293F}"/>
              </a:ext>
            </a:extLst>
          </p:cNvPr>
          <p:cNvSpPr/>
          <p:nvPr/>
        </p:nvSpPr>
        <p:spPr>
          <a:xfrm>
            <a:off x="13639800" y="4762502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01.11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Veganismo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02.11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Finados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12.11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dos Supermercados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13.11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Mundial da Gentileza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15.11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Proclamação da República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19.11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Internacional do Homem</a:t>
            </a:r>
          </a:p>
        </p:txBody>
      </p:sp>
    </p:spTree>
    <p:extLst>
      <p:ext uri="{BB962C8B-B14F-4D97-AF65-F5344CB8AC3E}">
        <p14:creationId xmlns:p14="http://schemas.microsoft.com/office/powerpoint/2010/main" val="326910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B87D03F-2F37-C1AE-B929-5DD99ED41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9099"/>
              </p:ext>
            </p:extLst>
          </p:nvPr>
        </p:nvGraphicFramePr>
        <p:xfrm>
          <a:off x="1143000" y="2476500"/>
          <a:ext cx="11346951" cy="6387212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635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B9544B08-201B-1D98-8E39-8CB892A4CA3E}"/>
              </a:ext>
            </a:extLst>
          </p:cNvPr>
          <p:cNvGrpSpPr/>
          <p:nvPr/>
        </p:nvGrpSpPr>
        <p:grpSpPr>
          <a:xfrm>
            <a:off x="13639801" y="6515102"/>
            <a:ext cx="1585964" cy="457200"/>
            <a:chOff x="13870487" y="6819900"/>
            <a:chExt cx="1674313" cy="457200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885639E5-C967-CB8D-F1FE-22445EC35A94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9F918EF-2DFF-8396-7AF8-CBFA2AD4CA4A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Volta às aulas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1604AD6D-2B72-D016-A517-0E0C63C4DB7F}"/>
              </a:ext>
            </a:extLst>
          </p:cNvPr>
          <p:cNvSpPr/>
          <p:nvPr/>
        </p:nvSpPr>
        <p:spPr>
          <a:xfrm>
            <a:off x="13639800" y="6854257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de processos de R&amp;S.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92D135C-0923-BB44-84B5-0D04462CF423}"/>
              </a:ext>
            </a:extLst>
          </p:cNvPr>
          <p:cNvGrpSpPr/>
          <p:nvPr/>
        </p:nvGrpSpPr>
        <p:grpSpPr>
          <a:xfrm>
            <a:off x="13639800" y="7277102"/>
            <a:ext cx="1912387" cy="457200"/>
            <a:chOff x="13870487" y="6819900"/>
            <a:chExt cx="1674313" cy="457200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DE8A3F71-ABEC-CFC6-B7BC-0E6D1828B91C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F422E11-DCA0-26E6-525D-D309817139F2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Natal e </a:t>
              </a:r>
              <a:r>
                <a:rPr lang="pt-BR" sz="1600" b="1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Reveillon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AE9EF93F-E0E4-6E61-DB7F-A76961D88E6C}"/>
              </a:ext>
            </a:extLst>
          </p:cNvPr>
          <p:cNvSpPr/>
          <p:nvPr/>
        </p:nvSpPr>
        <p:spPr>
          <a:xfrm>
            <a:off x="13639800" y="7616257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das contratações.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2D21D60-A8B1-1433-6D76-2DDCFF2A6DB8}"/>
              </a:ext>
            </a:extLst>
          </p:cNvPr>
          <p:cNvSpPr/>
          <p:nvPr/>
        </p:nvSpPr>
        <p:spPr>
          <a:xfrm>
            <a:off x="13644562" y="3771903"/>
            <a:ext cx="41100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b="1">
                <a:solidFill>
                  <a:srgbClr val="1D57FB"/>
                </a:solidFill>
                <a:latin typeface="+mj-lt"/>
                <a:cs typeface="Arial" panose="020B0604020202020204" pitchFamily="34" charset="0"/>
              </a:rPr>
              <a:t>25.12 – Natal</a:t>
            </a:r>
            <a:endParaRPr lang="pt-B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9D7D90C-BF84-743B-9749-967D88CB2B17}"/>
              </a:ext>
            </a:extLst>
          </p:cNvPr>
          <p:cNvSpPr/>
          <p:nvPr/>
        </p:nvSpPr>
        <p:spPr>
          <a:xfrm>
            <a:off x="13639800" y="4152902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5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31.12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Dezembro Laranja: Combate ao Câncer de Pele.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70CB9B1-DDE5-332B-A7A0-045C1F85D734}"/>
              </a:ext>
            </a:extLst>
          </p:cNvPr>
          <p:cNvSpPr/>
          <p:nvPr/>
        </p:nvSpPr>
        <p:spPr>
          <a:xfrm>
            <a:off x="13639800" y="5219702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21.12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Atleta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21.12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do Verão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23.12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Vizinho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E8455F4-F314-EBD5-4483-00AA63EAC68A}"/>
              </a:ext>
            </a:extLst>
          </p:cNvPr>
          <p:cNvSpPr/>
          <p:nvPr/>
        </p:nvSpPr>
        <p:spPr>
          <a:xfrm>
            <a:off x="13639800" y="4610102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5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31.12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Dezembro Vermelho: Prevenção conta a AIDS.</a:t>
            </a:r>
          </a:p>
        </p:txBody>
      </p:sp>
    </p:spTree>
    <p:extLst>
      <p:ext uri="{BB962C8B-B14F-4D97-AF65-F5344CB8AC3E}">
        <p14:creationId xmlns:p14="http://schemas.microsoft.com/office/powerpoint/2010/main" val="152831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91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25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58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5519A9-210C-D938-B32C-54CC24CD4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06288"/>
              </p:ext>
            </p:extLst>
          </p:nvPr>
        </p:nvGraphicFramePr>
        <p:xfrm>
          <a:off x="1219200" y="2476500"/>
          <a:ext cx="11346951" cy="6387212"/>
        </p:xfrm>
        <a:graphic>
          <a:graphicData uri="http://schemas.openxmlformats.org/drawingml/2006/table">
            <a:tbl>
              <a:tblPr/>
              <a:tblGrid>
                <a:gridCol w="167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635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406E29EB-C656-EB82-9CB3-3356AB64BB8A}"/>
              </a:ext>
            </a:extLst>
          </p:cNvPr>
          <p:cNvSpPr/>
          <p:nvPr/>
        </p:nvSpPr>
        <p:spPr>
          <a:xfrm>
            <a:off x="13339762" y="3940345"/>
            <a:ext cx="41100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pt-BR" b="1" dirty="0">
                <a:solidFill>
                  <a:srgbClr val="1D57FB"/>
                </a:solidFill>
                <a:latin typeface="+mj-lt"/>
                <a:cs typeface="Arial" panose="020B0604020202020204" pitchFamily="34" charset="0"/>
              </a:rPr>
              <a:t>01.01 - Confraternização Universal</a:t>
            </a:r>
            <a:endParaRPr lang="pt-BR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D4CA52-D416-85FB-50ED-74C16F3B6DB3}"/>
              </a:ext>
            </a:extLst>
          </p:cNvPr>
          <p:cNvSpPr/>
          <p:nvPr/>
        </p:nvSpPr>
        <p:spPr>
          <a:xfrm>
            <a:off x="13639800" y="4321344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31.01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Janeiro Branco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CB6CA12-1D06-03BB-8218-14EF463074F0}"/>
              </a:ext>
            </a:extLst>
          </p:cNvPr>
          <p:cNvSpPr/>
          <p:nvPr/>
        </p:nvSpPr>
        <p:spPr>
          <a:xfrm>
            <a:off x="13639800" y="4702344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08.01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 Dia do Fotógrafo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18.01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 Dia do Esteticista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19.01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 Dia do Cabeleireiro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A7D6636-71A5-8E89-C3DC-AEEF75AA2610}"/>
              </a:ext>
            </a:extLst>
          </p:cNvPr>
          <p:cNvGrpSpPr/>
          <p:nvPr/>
        </p:nvGrpSpPr>
        <p:grpSpPr>
          <a:xfrm>
            <a:off x="13639800" y="5865396"/>
            <a:ext cx="1674313" cy="457200"/>
            <a:chOff x="13870487" y="6819900"/>
            <a:chExt cx="1674313" cy="457200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4D0032C8-410E-AEC9-7D66-A5354EBB8956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B928724-5290-E36A-E074-71F785299963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Volta às aulas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1ABCA915-ADDB-AF85-F2AC-1B91EE706DC0}"/>
              </a:ext>
            </a:extLst>
          </p:cNvPr>
          <p:cNvSpPr/>
          <p:nvPr/>
        </p:nvSpPr>
        <p:spPr>
          <a:xfrm>
            <a:off x="13639800" y="6246397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das contratações de profissionais temporários ou promotores de vendas. 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A941422-32F0-A4F7-4259-1436C78549FD}"/>
              </a:ext>
            </a:extLst>
          </p:cNvPr>
          <p:cNvSpPr/>
          <p:nvPr/>
        </p:nvSpPr>
        <p:spPr>
          <a:xfrm>
            <a:off x="13632180" y="6779796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Entre em contato para contratar com a Gi </a:t>
            </a:r>
            <a:r>
              <a:rPr lang="pt-BR" sz="1600" err="1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Group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 Holding!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C2259CD-1C74-5CD0-7160-3A86A1E387DB}"/>
              </a:ext>
            </a:extLst>
          </p:cNvPr>
          <p:cNvGrpSpPr/>
          <p:nvPr/>
        </p:nvGrpSpPr>
        <p:grpSpPr>
          <a:xfrm>
            <a:off x="13639800" y="7694196"/>
            <a:ext cx="2590800" cy="457200"/>
            <a:chOff x="13870487" y="6819900"/>
            <a:chExt cx="1674313" cy="457200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7CC70C3F-D528-EC3C-3975-D64AB4EC0B25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92E4766-09BC-C64A-83D0-4E084DF3CBAA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Sugestão de Campanha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906E0200-5801-CBE8-740F-2AFD07F68820}"/>
              </a:ext>
            </a:extLst>
          </p:cNvPr>
          <p:cNvSpPr/>
          <p:nvPr/>
        </p:nvSpPr>
        <p:spPr>
          <a:xfrm>
            <a:off x="13639800" y="8075197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Pós-festas de final de ano.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5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64E722-0EEE-1A38-38E0-D363AB848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23596"/>
              </p:ext>
            </p:extLst>
          </p:nvPr>
        </p:nvGraphicFramePr>
        <p:xfrm>
          <a:off x="1219200" y="2476500"/>
          <a:ext cx="11346951" cy="6387212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635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58EF3091-3BD7-667C-AABD-0763B40D4553}"/>
              </a:ext>
            </a:extLst>
          </p:cNvPr>
          <p:cNvSpPr/>
          <p:nvPr/>
        </p:nvSpPr>
        <p:spPr>
          <a:xfrm>
            <a:off x="13639800" y="3936334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 dirty="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28.02  </a:t>
            </a:r>
            <a:r>
              <a:rPr lang="pt-BR" sz="1600" dirty="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Fevereiro Roxo (Alzheimer)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A08291-B001-83A9-2BAD-E603ACB7C18C}"/>
              </a:ext>
            </a:extLst>
          </p:cNvPr>
          <p:cNvSpPr/>
          <p:nvPr/>
        </p:nvSpPr>
        <p:spPr>
          <a:xfrm>
            <a:off x="13639800" y="4317334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14.02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São Valentim (</a:t>
            </a:r>
            <a:r>
              <a:rPr lang="pt-BR" sz="1600" err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Valentine’s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 Day) / Dia Mundial do Amor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17.02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Mundial do Gato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19.02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Esportista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27.02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Livro Didático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EB9513D-D42C-9BEE-C337-EC39FE58D142}"/>
              </a:ext>
            </a:extLst>
          </p:cNvPr>
          <p:cNvSpPr/>
          <p:nvPr/>
        </p:nvSpPr>
        <p:spPr>
          <a:xfrm>
            <a:off x="13632180" y="5841334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Conte conosco para ações de Trade Marketing!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6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E3A4A4-AF6A-BFCF-792A-8DBEB0CAC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63885"/>
              </p:ext>
            </p:extLst>
          </p:nvPr>
        </p:nvGraphicFramePr>
        <p:xfrm>
          <a:off x="1226049" y="2324100"/>
          <a:ext cx="11346951" cy="7475723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433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>
                        <a:solidFill>
                          <a:srgbClr val="C6D9DA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901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901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901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901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9901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98659697-91FE-A867-D87E-4AF3BC72E98B}"/>
              </a:ext>
            </a:extLst>
          </p:cNvPr>
          <p:cNvSpPr/>
          <p:nvPr/>
        </p:nvSpPr>
        <p:spPr>
          <a:xfrm>
            <a:off x="13644562" y="3892219"/>
            <a:ext cx="41100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b="1" dirty="0">
                <a:solidFill>
                  <a:srgbClr val="1D57FB"/>
                </a:solidFill>
                <a:latin typeface="+mj-lt"/>
                <a:cs typeface="Arial" panose="020B0604020202020204" pitchFamily="34" charset="0"/>
              </a:rPr>
              <a:t>03 e 04.03 - Carnaval</a:t>
            </a:r>
            <a:endParaRPr lang="pt-BR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8DF21CB-8A18-A09D-31D6-68AF2BC5C70C}"/>
              </a:ext>
            </a:extLst>
          </p:cNvPr>
          <p:cNvSpPr/>
          <p:nvPr/>
        </p:nvSpPr>
        <p:spPr>
          <a:xfrm>
            <a:off x="13639800" y="4273218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31.03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Março Azul Escuro: prevenção ao Câncer Colorretal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95DE52-0A9C-241D-9FD6-DAFABECECF36}"/>
              </a:ext>
            </a:extLst>
          </p:cNvPr>
          <p:cNvSpPr/>
          <p:nvPr/>
        </p:nvSpPr>
        <p:spPr>
          <a:xfrm>
            <a:off x="13639800" y="4882818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08.03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da Mulher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14.03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Vendedor de Livros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15.03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Consumidor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19.03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Mundial do Artesão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20.03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Mundial Sem Carne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26.03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Cacau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AF4F9ED-201E-F0D4-7624-267657864AF6}"/>
              </a:ext>
            </a:extLst>
          </p:cNvPr>
          <p:cNvGrpSpPr/>
          <p:nvPr/>
        </p:nvGrpSpPr>
        <p:grpSpPr>
          <a:xfrm>
            <a:off x="13639801" y="6635418"/>
            <a:ext cx="990600" cy="457200"/>
            <a:chOff x="13870487" y="6819900"/>
            <a:chExt cx="1674313" cy="457200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98DC2260-6C59-1EC7-D798-146C55FD65A0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513C4CB-8BA0-E76E-AAFD-0F1EA16A8A7D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Ação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128A99C1-B987-1FEB-9F22-0213B40D0A5D}"/>
              </a:ext>
            </a:extLst>
          </p:cNvPr>
          <p:cNvSpPr/>
          <p:nvPr/>
        </p:nvSpPr>
        <p:spPr>
          <a:xfrm>
            <a:off x="13639800" y="7016418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Consumidor: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Elabore promoções especiais e ativação da marca para fidelizar o cliente.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B7D38B4-D002-05C5-1456-2D6516B9D158}"/>
              </a:ext>
            </a:extLst>
          </p:cNvPr>
          <p:cNvSpPr/>
          <p:nvPr/>
        </p:nvSpPr>
        <p:spPr>
          <a:xfrm>
            <a:off x="13632180" y="7702218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Conte conosco para ações de Trade Marketing!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87F1737-95AA-A4A4-E7FF-49ABA21D509E}"/>
              </a:ext>
            </a:extLst>
          </p:cNvPr>
          <p:cNvGrpSpPr/>
          <p:nvPr/>
        </p:nvGrpSpPr>
        <p:grpSpPr>
          <a:xfrm>
            <a:off x="13639801" y="8388018"/>
            <a:ext cx="990600" cy="457200"/>
            <a:chOff x="13870487" y="6819900"/>
            <a:chExt cx="1674313" cy="457200"/>
          </a:xfrm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AE2375C1-B392-FEFF-1E85-6287426AC222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0A6E9FC-550A-A05E-5B2A-55D32B9C6661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Ação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1009B613-36F8-E205-0688-D26AF8D3CBAC}"/>
              </a:ext>
            </a:extLst>
          </p:cNvPr>
          <p:cNvSpPr/>
          <p:nvPr/>
        </p:nvSpPr>
        <p:spPr>
          <a:xfrm>
            <a:off x="13639800" y="8769018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da Mulher: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Saia do básico e promova ações memoráveis com ajuda de uma equipe especializada.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FAD41EB-0C18-EC70-E309-AD3455836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2938"/>
              </p:ext>
            </p:extLst>
          </p:nvPr>
        </p:nvGraphicFramePr>
        <p:xfrm>
          <a:off x="1226049" y="2476500"/>
          <a:ext cx="11346951" cy="6387212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635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39FADA27-3F5E-FAB3-DEC0-190A0967CFD3}"/>
              </a:ext>
            </a:extLst>
          </p:cNvPr>
          <p:cNvGrpSpPr/>
          <p:nvPr/>
        </p:nvGrpSpPr>
        <p:grpSpPr>
          <a:xfrm>
            <a:off x="13639800" y="6454944"/>
            <a:ext cx="1674313" cy="457200"/>
            <a:chOff x="13870487" y="6819900"/>
            <a:chExt cx="1674313" cy="457200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706BE659-B7B6-27FF-80F3-5C303D2D01A6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4A80FA3-BC13-3FDE-D234-3A22340B2F33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Páscoa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CF78898B-AA6A-ACCF-CA43-ED173A57F641}"/>
              </a:ext>
            </a:extLst>
          </p:cNvPr>
          <p:cNvSpPr/>
          <p:nvPr/>
        </p:nvSpPr>
        <p:spPr>
          <a:xfrm>
            <a:off x="13639800" y="6835945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de processos de Recrutamento &amp; Seleção. Começamos a selecionar os profissionais temporários e eventuais no início de Abril.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D1E972E-1BA5-BB03-D440-8D9E9CB9714E}"/>
              </a:ext>
            </a:extLst>
          </p:cNvPr>
          <p:cNvSpPr/>
          <p:nvPr/>
        </p:nvSpPr>
        <p:spPr>
          <a:xfrm>
            <a:off x="13563600" y="3940344"/>
            <a:ext cx="41100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b="1" dirty="0">
                <a:solidFill>
                  <a:srgbClr val="1D57FB"/>
                </a:solidFill>
                <a:latin typeface="+mj-lt"/>
                <a:cs typeface="Arial" panose="020B0604020202020204" pitchFamily="34" charset="0"/>
              </a:rPr>
              <a:t>20.04 - Páscoa</a:t>
            </a:r>
            <a:endParaRPr lang="pt-BR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AF8B041-3BEC-0042-F353-475B3F86FFE2}"/>
              </a:ext>
            </a:extLst>
          </p:cNvPr>
          <p:cNvSpPr/>
          <p:nvPr/>
        </p:nvSpPr>
        <p:spPr>
          <a:xfrm>
            <a:off x="13563600" y="4321343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30.04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Abril Azul: Conscientização sobre o Autismo.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DF1EEED-EF6A-58D4-D363-644F529E7E17}"/>
              </a:ext>
            </a:extLst>
          </p:cNvPr>
          <p:cNvSpPr/>
          <p:nvPr/>
        </p:nvSpPr>
        <p:spPr>
          <a:xfrm>
            <a:off x="13563600" y="4930944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07.04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Mundial da Saúde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14.04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Mundial do Café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18.04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Amigo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21.04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Tiradentes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24.04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Internacional do Milho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1E2BF34-EAB5-DE30-2564-7583C2B3BD52}"/>
              </a:ext>
            </a:extLst>
          </p:cNvPr>
          <p:cNvSpPr/>
          <p:nvPr/>
        </p:nvSpPr>
        <p:spPr>
          <a:xfrm>
            <a:off x="13632180" y="7674144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Entre em contato para contratar com a Gi </a:t>
            </a:r>
            <a:r>
              <a:rPr lang="pt-BR" sz="1600" err="1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Group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 Holding!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D93699B-28AD-C81D-6E2F-7761A3DABB73}"/>
              </a:ext>
            </a:extLst>
          </p:cNvPr>
          <p:cNvGrpSpPr/>
          <p:nvPr/>
        </p:nvGrpSpPr>
        <p:grpSpPr>
          <a:xfrm>
            <a:off x="13639800" y="8359944"/>
            <a:ext cx="1674313" cy="457200"/>
            <a:chOff x="13870487" y="6819900"/>
            <a:chExt cx="1674313" cy="457200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45127F77-D577-E6AF-0C6F-A7D9B4D6D470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59FEDEAE-ED84-7837-DFBC-118711F88F94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Dia das mães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60BAC96F-844C-760F-E23D-73CF59D871E5}"/>
              </a:ext>
            </a:extLst>
          </p:cNvPr>
          <p:cNvSpPr/>
          <p:nvPr/>
        </p:nvSpPr>
        <p:spPr>
          <a:xfrm>
            <a:off x="13639800" y="8740945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Início dos processos de Recrutamento &amp; Seleção de profissionais temporários e promotores de vendas. Programe-se desde o começo do mês!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3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2627819-25B7-7EAC-F2FC-20F7CA223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18137"/>
              </p:ext>
            </p:extLst>
          </p:nvPr>
        </p:nvGraphicFramePr>
        <p:xfrm>
          <a:off x="1295400" y="2476500"/>
          <a:ext cx="11346951" cy="6387212"/>
        </p:xfrm>
        <a:graphic>
          <a:graphicData uri="http://schemas.openxmlformats.org/drawingml/2006/table">
            <a:tbl>
              <a:tblPr/>
              <a:tblGrid>
                <a:gridCol w="16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635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Sua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6D9D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anotação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6D9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138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rgbClr val="C6D9D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0" marR="0" marT="3600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D8D5F76A-C52E-6212-CF95-6CD27E60AC72}"/>
              </a:ext>
            </a:extLst>
          </p:cNvPr>
          <p:cNvSpPr/>
          <p:nvPr/>
        </p:nvSpPr>
        <p:spPr>
          <a:xfrm>
            <a:off x="13644562" y="3663619"/>
            <a:ext cx="41100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b="1" dirty="0">
                <a:solidFill>
                  <a:srgbClr val="1D57FB"/>
                </a:solidFill>
                <a:latin typeface="+mj-lt"/>
                <a:cs typeface="Arial" panose="020B0604020202020204" pitchFamily="34" charset="0"/>
              </a:rPr>
              <a:t>11.05 – Dia das Mães</a:t>
            </a:r>
            <a:endParaRPr lang="pt-BR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7C62DB-31BC-3901-937E-998D925C6A4A}"/>
              </a:ext>
            </a:extLst>
          </p:cNvPr>
          <p:cNvSpPr/>
          <p:nvPr/>
        </p:nvSpPr>
        <p:spPr>
          <a:xfrm>
            <a:off x="13639800" y="4044618"/>
            <a:ext cx="350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 a 31.05 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Maio Amarelo: Prevenção de Acidentes de Trânsito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7491FD8-A114-9E6A-121E-C5A1A2C28398}"/>
              </a:ext>
            </a:extLst>
          </p:cNvPr>
          <p:cNvSpPr/>
          <p:nvPr/>
        </p:nvSpPr>
        <p:spPr>
          <a:xfrm>
            <a:off x="13639800" y="4654218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01.05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 Dia do Trabalhador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04.05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Star Wars Day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08.05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 Profissional de MKT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15.05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da Família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22.05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Abraço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24.05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Nacional do Café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25.05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Orgulho Geek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28.05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Hambúrguer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30.05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da Batata Frita </a:t>
            </a:r>
          </a:p>
          <a:p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30.05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Decorador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3BB0414-B441-E1F1-FB58-A76065BB8ACD}"/>
              </a:ext>
            </a:extLst>
          </p:cNvPr>
          <p:cNvGrpSpPr/>
          <p:nvPr/>
        </p:nvGrpSpPr>
        <p:grpSpPr>
          <a:xfrm>
            <a:off x="13639801" y="7245018"/>
            <a:ext cx="990600" cy="457200"/>
            <a:chOff x="13870487" y="6819900"/>
            <a:chExt cx="1674313" cy="457200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D90088D-6781-7AEC-541C-FCB489AA9B20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935A2CA-3130-CEDA-023B-5577AC3D15D2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Ação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F507689E-C9C7-1586-D841-C0E92FACDDBB}"/>
              </a:ext>
            </a:extLst>
          </p:cNvPr>
          <p:cNvSpPr/>
          <p:nvPr/>
        </p:nvSpPr>
        <p:spPr>
          <a:xfrm>
            <a:off x="13639800" y="7626018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 b="1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Dia do Trabalhador: </a:t>
            </a: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Que tal promover algo pensado justamente em quem movimenta o mercado?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9C5037A-301E-9544-A69D-0E51A80F822F}"/>
              </a:ext>
            </a:extLst>
          </p:cNvPr>
          <p:cNvGrpSpPr/>
          <p:nvPr/>
        </p:nvGrpSpPr>
        <p:grpSpPr>
          <a:xfrm>
            <a:off x="13639800" y="8388018"/>
            <a:ext cx="1674313" cy="457200"/>
            <a:chOff x="13870487" y="6819900"/>
            <a:chExt cx="1674313" cy="457200"/>
          </a:xfrm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A7BBA8D7-0A77-EE8D-A2DC-AC740792E521}"/>
                </a:ext>
              </a:extLst>
            </p:cNvPr>
            <p:cNvSpPr/>
            <p:nvPr/>
          </p:nvSpPr>
          <p:spPr>
            <a:xfrm>
              <a:off x="13870487" y="6896100"/>
              <a:ext cx="1674313" cy="304800"/>
            </a:xfrm>
            <a:prstGeom prst="roundRect">
              <a:avLst>
                <a:gd name="adj" fmla="val 50000"/>
              </a:avLst>
            </a:prstGeom>
            <a:solidFill>
              <a:srgbClr val="0014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990792D-6EB1-ED77-5BF3-787D61BE21E1}"/>
                </a:ext>
              </a:extLst>
            </p:cNvPr>
            <p:cNvSpPr/>
            <p:nvPr/>
          </p:nvSpPr>
          <p:spPr>
            <a:xfrm>
              <a:off x="13983743" y="68199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Dia das mães</a:t>
              </a:r>
              <a:endParaRPr lang="pt-BR" sz="1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705A0A92-85C6-E35F-E328-ABD8598FE40D}"/>
              </a:ext>
            </a:extLst>
          </p:cNvPr>
          <p:cNvSpPr/>
          <p:nvPr/>
        </p:nvSpPr>
        <p:spPr>
          <a:xfrm>
            <a:off x="13639800" y="8769018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>
                <a:solidFill>
                  <a:srgbClr val="00145A"/>
                </a:solidFill>
                <a:latin typeface="+mj-lt"/>
                <a:cs typeface="Arial" panose="020B0604020202020204" pitchFamily="34" charset="0"/>
              </a:rPr>
              <a:t>15 dias antes início das contratações.</a:t>
            </a:r>
            <a:endParaRPr lang="pt-BR" sz="160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8BF817E-297C-B225-2725-78E96FABA732}"/>
              </a:ext>
            </a:extLst>
          </p:cNvPr>
          <p:cNvSpPr/>
          <p:nvPr/>
        </p:nvSpPr>
        <p:spPr>
          <a:xfrm>
            <a:off x="13639800" y="9334501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600"/>
              </a:lnSpc>
            </a:pPr>
            <a:r>
              <a:rPr lang="pt-BR" sz="1600" dirty="0">
                <a:solidFill>
                  <a:srgbClr val="00145A"/>
                </a:solidFill>
                <a:latin typeface="+mj-lt"/>
                <a:cs typeface="Arial" panose="020B0604020202020204" pitchFamily="34" charset="0"/>
                <a:hlinkClick r:id="rId2"/>
              </a:rPr>
              <a:t>É hora de fechar com os melhores profissionais de vendas e impulsionar seus negócios!</a:t>
            </a:r>
            <a:endParaRPr lang="pt-BR" sz="1600" dirty="0">
              <a:solidFill>
                <a:srgbClr val="001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4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3B3C9CB2DCB741BCECD97DF6B71D08" ma:contentTypeVersion="15" ma:contentTypeDescription="Creare un nuovo documento." ma:contentTypeScope="" ma:versionID="c0b7515a72adabf1f25344fa29bcff59">
  <xsd:schema xmlns:xsd="http://www.w3.org/2001/XMLSchema" xmlns:xs="http://www.w3.org/2001/XMLSchema" xmlns:p="http://schemas.microsoft.com/office/2006/metadata/properties" xmlns:ns2="0470d369-0400-473b-b719-295986a8c450" xmlns:ns3="c64af711-88b8-4f91-b17f-2b38f888ba55" targetNamespace="http://schemas.microsoft.com/office/2006/metadata/properties" ma:root="true" ma:fieldsID="ecf2cf6601f46a5b0b92eb0aa6c8a528" ns2:_="" ns3:_="">
    <xsd:import namespace="0470d369-0400-473b-b719-295986a8c450"/>
    <xsd:import namespace="c64af711-88b8-4f91-b17f-2b38f888b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0d369-0400-473b-b719-295986a8c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6e982ed-4661-4058-bff3-a862da3813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af711-88b8-4f91-b17f-2b38f888ba5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1858b0-e916-475d-b2a0-5dfe40800492}" ma:internalName="TaxCatchAll" ma:showField="CatchAllData" ma:web="c64af711-88b8-4f91-b17f-2b38f888ba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70d369-0400-473b-b719-295986a8c450">
      <Terms xmlns="http://schemas.microsoft.com/office/infopath/2007/PartnerControls"/>
    </lcf76f155ced4ddcb4097134ff3c332f>
    <TaxCatchAll xmlns="c64af711-88b8-4f91-b17f-2b38f888ba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C3AFDF-A464-4D26-AF41-EA7881FC1F26}">
  <ds:schemaRefs>
    <ds:schemaRef ds:uri="0470d369-0400-473b-b719-295986a8c450"/>
    <ds:schemaRef ds:uri="c64af711-88b8-4f91-b17f-2b38f888ba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4B77C3-90FC-4297-B72A-C7DFFB51E5E3}">
  <ds:schemaRefs>
    <ds:schemaRef ds:uri="0470d369-0400-473b-b719-295986a8c450"/>
    <ds:schemaRef ds:uri="c64af711-88b8-4f91-b17f-2b38f888ba5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788178-3D34-4CDC-BC4C-73E40E3C62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1071</Words>
  <Application>Microsoft Office PowerPoint</Application>
  <PresentationFormat>Personalizar</PresentationFormat>
  <Paragraphs>194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</dc:title>
  <cp:lastModifiedBy>Anna Beatriz Tavares Queiroz</cp:lastModifiedBy>
  <cp:revision>2</cp:revision>
  <dcterms:created xsi:type="dcterms:W3CDTF">2006-08-16T00:00:00Z</dcterms:created>
  <dcterms:modified xsi:type="dcterms:W3CDTF">2024-12-18T21:52:52Z</dcterms:modified>
  <dc:identifier>DAFxvLU8K_8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0x010100543B3C9CB2DCB741BCECD97DF6B71D08</vt:lpwstr>
  </property>
  <property fmtid="{D5CDD505-2E9C-101B-9397-08002B2CF9AE}" pid="3" name="Order">
    <vt:r8>128400</vt:r8>
  </property>
  <property fmtid="{D5CDD505-2E9C-101B-9397-08002B2CF9AE}" pid="4" name="MediaServiceImageTags">
    <vt:lpwstr/>
  </property>
</Properties>
</file>